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4080" r:id="rId1"/>
  </p:sldMasterIdLst>
  <p:notesMasterIdLst>
    <p:notesMasterId r:id="rId28"/>
  </p:notesMasterIdLst>
  <p:handoutMasterIdLst>
    <p:handoutMasterId r:id="rId29"/>
  </p:handoutMasterIdLst>
  <p:sldIdLst>
    <p:sldId id="436" r:id="rId2"/>
    <p:sldId id="449" r:id="rId3"/>
    <p:sldId id="496" r:id="rId4"/>
    <p:sldId id="493" r:id="rId5"/>
    <p:sldId id="494" r:id="rId6"/>
    <p:sldId id="497" r:id="rId7"/>
    <p:sldId id="498" r:id="rId8"/>
    <p:sldId id="511" r:id="rId9"/>
    <p:sldId id="516" r:id="rId10"/>
    <p:sldId id="510" r:id="rId11"/>
    <p:sldId id="514" r:id="rId12"/>
    <p:sldId id="518" r:id="rId13"/>
    <p:sldId id="519" r:id="rId14"/>
    <p:sldId id="513" r:id="rId15"/>
    <p:sldId id="520" r:id="rId16"/>
    <p:sldId id="515" r:id="rId17"/>
    <p:sldId id="521" r:id="rId18"/>
    <p:sldId id="522" r:id="rId19"/>
    <p:sldId id="502" r:id="rId20"/>
    <p:sldId id="500" r:id="rId21"/>
    <p:sldId id="523" r:id="rId22"/>
    <p:sldId id="524" r:id="rId23"/>
    <p:sldId id="509" r:id="rId24"/>
    <p:sldId id="508" r:id="rId25"/>
    <p:sldId id="525" r:id="rId26"/>
    <p:sldId id="526" r:id="rId27"/>
  </p:sldIdLst>
  <p:sldSz cx="9361488" cy="6858000"/>
  <p:notesSz cx="68580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33CCCC"/>
    </p:penClr>
  </p:showPr>
  <p:clrMru>
    <a:srgbClr val="009E00"/>
    <a:srgbClr val="197932"/>
    <a:srgbClr val="80F258"/>
    <a:srgbClr val="008E00"/>
    <a:srgbClr val="7E0000"/>
    <a:srgbClr val="009900"/>
    <a:srgbClr val="D5FFAB"/>
    <a:srgbClr val="0080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88" y="-108"/>
      </p:cViewPr>
      <p:guideLst>
        <p:guide orient="horz" pos="2160"/>
        <p:guide pos="2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style val="15"/>
  <c:chart>
    <c:title>
      <c:tx>
        <c:rich>
          <a:bodyPr/>
          <a:lstStyle/>
          <a:p>
            <a:pPr algn="ctr">
              <a:defRPr/>
            </a:pPr>
            <a:r>
              <a:rPr lang="fr-CA"/>
              <a:t>Place des femmes dans les milieux décisionnels (2011 à 2014)</a:t>
            </a:r>
          </a:p>
        </c:rich>
      </c:tx>
      <c:layout>
        <c:manualLayout>
          <c:xMode val="edge"/>
          <c:yMode val="edge"/>
          <c:x val="0.13522922134733212"/>
          <c:y val="3.703703703703718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0254796917508758E-2"/>
          <c:y val="0.12570526998731901"/>
          <c:w val="0.90539208283895956"/>
          <c:h val="0.6304298760407776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cat>
            <c:strRef>
              <c:f>Feuil1!$A$3:$A$18</c:f>
              <c:strCache>
                <c:ptCount val="16"/>
                <c:pt idx="0">
                  <c:v>Députés</c:v>
                </c:pt>
                <c:pt idx="1">
                  <c:v>Ministres</c:v>
                </c:pt>
                <c:pt idx="2">
                  <c:v>Conseillères municipales</c:v>
                </c:pt>
                <c:pt idx="3">
                  <c:v>Maîresses</c:v>
                </c:pt>
                <c:pt idx="4">
                  <c:v>CRÉ: c.a.</c:v>
                </c:pt>
                <c:pt idx="5">
                  <c:v>CRÉ: c.e.</c:v>
                </c:pt>
                <c:pt idx="6">
                  <c:v>Agences de sss: c.a.</c:v>
                </c:pt>
                <c:pt idx="7">
                  <c:v>CS: commissaires</c:v>
                </c:pt>
                <c:pt idx="8">
                  <c:v>CS: présidentes</c:v>
                </c:pt>
                <c:pt idx="9">
                  <c:v>FP: haute direction</c:v>
                </c:pt>
                <c:pt idx="10">
                  <c:v>FP: cadres</c:v>
                </c:pt>
                <c:pt idx="11">
                  <c:v>Grandes sociétés: c.a.</c:v>
                </c:pt>
                <c:pt idx="12">
                  <c:v>SPVM</c:v>
                </c:pt>
                <c:pt idx="13">
                  <c:v>SQ</c:v>
                </c:pt>
                <c:pt idx="14">
                  <c:v>Juges</c:v>
                </c:pt>
                <c:pt idx="15">
                  <c:v>Armée</c:v>
                </c:pt>
              </c:strCache>
            </c:strRef>
          </c:cat>
          <c:val>
            <c:numRef>
              <c:f>Feuil1!$B$3:$B$18</c:f>
              <c:numCache>
                <c:formatCode>0%</c:formatCode>
                <c:ptCount val="16"/>
                <c:pt idx="0">
                  <c:v>0.27200000000000002</c:v>
                </c:pt>
                <c:pt idx="1">
                  <c:v>0.30000000000000032</c:v>
                </c:pt>
                <c:pt idx="2">
                  <c:v>0.32000000000000062</c:v>
                </c:pt>
                <c:pt idx="3">
                  <c:v>0.17300000000000001</c:v>
                </c:pt>
                <c:pt idx="4">
                  <c:v>0.26500000000000001</c:v>
                </c:pt>
                <c:pt idx="5">
                  <c:v>0.26100000000000001</c:v>
                </c:pt>
                <c:pt idx="6">
                  <c:v>0.46600000000000008</c:v>
                </c:pt>
                <c:pt idx="7">
                  <c:v>0.49400000000000038</c:v>
                </c:pt>
                <c:pt idx="8">
                  <c:v>0.44900000000000062</c:v>
                </c:pt>
                <c:pt idx="9">
                  <c:v>0.43300000000000038</c:v>
                </c:pt>
                <c:pt idx="10">
                  <c:v>0.43400000000000055</c:v>
                </c:pt>
                <c:pt idx="11">
                  <c:v>0.19800000000000034</c:v>
                </c:pt>
                <c:pt idx="12">
                  <c:v>0.31500000000000056</c:v>
                </c:pt>
                <c:pt idx="13">
                  <c:v>0.21600000000000028</c:v>
                </c:pt>
                <c:pt idx="14">
                  <c:v>0.41800000000000032</c:v>
                </c:pt>
                <c:pt idx="15">
                  <c:v>0.16000000000000031</c:v>
                </c:pt>
              </c:numCache>
            </c:numRef>
          </c:val>
        </c:ser>
        <c:shape val="cylinder"/>
        <c:axId val="66099456"/>
        <c:axId val="66850816"/>
        <c:axId val="0"/>
      </c:bar3DChart>
      <c:catAx>
        <c:axId val="66099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fr-FR"/>
          </a:p>
        </c:txPr>
        <c:crossAx val="66850816"/>
        <c:crosses val="autoZero"/>
        <c:auto val="1"/>
        <c:lblAlgn val="ctr"/>
        <c:lblOffset val="100"/>
      </c:catAx>
      <c:valAx>
        <c:axId val="668508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fr-FR"/>
          </a:p>
        </c:txPr>
        <c:crossAx val="66099456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</a:defRPr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5" y="3"/>
            <a:ext cx="297180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8D9AD-08B5-4714-8CAD-0D91E27874D7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2971800" cy="46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5" y="8830551"/>
            <a:ext cx="2971800" cy="46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A6F95-C82E-4A0A-879D-5A4CDB3E064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44A3-96EF-4104-B6B7-539D9457A56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696913"/>
            <a:ext cx="47561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559CF-3BDA-40D2-A94B-F01AB230EF9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Quels</a:t>
            </a:r>
            <a:r>
              <a:rPr lang="fr-CA" baseline="0" dirty="0" smtClean="0"/>
              <a:t> sont nos acquis?</a:t>
            </a:r>
          </a:p>
          <a:p>
            <a:r>
              <a:rPr lang="fr-CA" baseline="0" dirty="0" smtClean="0"/>
              <a:t>Qui représente les femmes de pouvoir aujourd’hui au Québec?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559CF-3BDA-40D2-A94B-F01AB230EF95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Prise de parole – tenir compte de la réaction</a:t>
            </a:r>
            <a:r>
              <a:rPr lang="fr-CA" baseline="0" dirty="0" smtClean="0"/>
              <a:t> des autres – orienter l’action – argumenter – valorisation de soi et des autres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559CF-3BDA-40D2-A94B-F01AB230EF95}" type="slidenum">
              <a:rPr lang="fr-CA" smtClean="0"/>
              <a:pPr/>
              <a:t>21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Prise de parole – tenir compte de la réaction</a:t>
            </a:r>
            <a:r>
              <a:rPr lang="fr-CA" baseline="0" dirty="0" smtClean="0"/>
              <a:t> des autres – orienter l’action – argumenter – valorisation de soi et </a:t>
            </a:r>
            <a:r>
              <a:rPr lang="fr-CA" baseline="0" smtClean="0"/>
              <a:t>des autres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559CF-3BDA-40D2-A94B-F01AB230EF95}" type="slidenum">
              <a:rPr lang="fr-CA" smtClean="0"/>
              <a:pPr/>
              <a:t>22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Prise de parole – tenir compte de la réaction</a:t>
            </a:r>
            <a:r>
              <a:rPr lang="fr-CA" baseline="0" dirty="0" smtClean="0"/>
              <a:t> des autres – orienter l’action – argumenter – valorisation de soi et </a:t>
            </a:r>
            <a:r>
              <a:rPr lang="fr-CA" baseline="0" smtClean="0"/>
              <a:t>des autres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559CF-3BDA-40D2-A94B-F01AB230EF95}" type="slidenum">
              <a:rPr lang="fr-CA" smtClean="0"/>
              <a:pPr/>
              <a:t>23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32068" y="1371600"/>
            <a:ext cx="8425339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404223" y="3331698"/>
            <a:ext cx="65530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7079" y="274639"/>
            <a:ext cx="2106335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074" y="274639"/>
            <a:ext cx="616298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261" y="609600"/>
            <a:ext cx="7255153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261" y="2507786"/>
            <a:ext cx="7255153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13290" y="6416676"/>
            <a:ext cx="780124" cy="365125"/>
          </a:xfrm>
        </p:spPr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075" y="1600201"/>
            <a:ext cx="4134657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8757" y="1600201"/>
            <a:ext cx="4134657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273050"/>
            <a:ext cx="8425339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74" y="1535113"/>
            <a:ext cx="413628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55506" y="1535113"/>
            <a:ext cx="413790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68074" y="2362201"/>
            <a:ext cx="413628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55506" y="2362201"/>
            <a:ext cx="413790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273050"/>
            <a:ext cx="3079865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68075" y="1524001"/>
            <a:ext cx="3079865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60082" y="273051"/>
            <a:ext cx="5233332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2298" y="609600"/>
            <a:ext cx="5616893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72298" y="1831975"/>
            <a:ext cx="5616893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72298" y="1166787"/>
            <a:ext cx="5616893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68075" y="274638"/>
            <a:ext cx="8425339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68075" y="1600200"/>
            <a:ext cx="8425339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68075" y="6416676"/>
            <a:ext cx="2184347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B17AF2-D803-4843-997C-3C04152C1C83}" type="datetimeFigureOut">
              <a:rPr lang="fr-FR" smtClean="0"/>
              <a:pPr/>
              <a:t>11/04/2015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98509" y="6416676"/>
            <a:ext cx="2964471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13290" y="6416676"/>
            <a:ext cx="780124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E99098-828F-41EA-AA2B-35BCFDE272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erationforcesaction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erationforcesaction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erationforcesaction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erationforcesaction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operationforcesac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erationforcesaction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onforcesactio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0"/>
          <p:cNvSpPr txBox="1">
            <a:spLocks/>
          </p:cNvSpPr>
          <p:nvPr/>
        </p:nvSpPr>
        <p:spPr>
          <a:xfrm>
            <a:off x="216249" y="1700808"/>
            <a:ext cx="9145239" cy="223224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POUVOIR DES FEMMES EN 2015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C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déjà acquis, toujours précaire ou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C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réalité à conquérir!</a:t>
            </a:r>
            <a:endParaRPr kumimoji="0" lang="fr-CA" sz="4000" b="1" i="0" u="none" strike="noStrike" kern="1200" normalizeH="0" baseline="0" noProof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fr-CA" sz="4000" b="1" i="0" u="none" strike="noStrike" kern="1200" normalizeH="0" baseline="0" noProof="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</p:txBody>
      </p:sp>
      <p:sp>
        <p:nvSpPr>
          <p:cNvPr id="5" name="Sous-titre 11"/>
          <p:cNvSpPr>
            <a:spLocks noGrp="1"/>
          </p:cNvSpPr>
          <p:nvPr>
            <p:ph type="subTitle" idx="1"/>
          </p:nvPr>
        </p:nvSpPr>
        <p:spPr>
          <a:xfrm>
            <a:off x="216248" y="3933056"/>
            <a:ext cx="8928992" cy="1656184"/>
          </a:xfr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EMPREINTES  DE  FEMMES</a:t>
            </a:r>
          </a:p>
          <a:p>
            <a:pPr algn="ctr"/>
            <a:r>
              <a:rPr lang="fr-C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Congrès régional sur la condition des femmes des Laurentides</a:t>
            </a:r>
          </a:p>
          <a:p>
            <a:pPr algn="ctr"/>
            <a:r>
              <a:rPr lang="fr-CA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 avril 2015</a:t>
            </a:r>
          </a:p>
          <a:p>
            <a:pPr algn="ctr"/>
            <a:endParaRPr lang="fr-C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295" y="0"/>
            <a:ext cx="5406551" cy="1412776"/>
          </a:xfrm>
          <a:prstGeom prst="rect">
            <a:avLst/>
          </a:prstGeom>
          <a:noFill/>
        </p:spPr>
      </p:pic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 rot="232410">
            <a:off x="7125440" y="6154074"/>
            <a:ext cx="2217310" cy="62975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/>
          </a:scene3d>
          <a:sp3d>
            <a:bevelT/>
          </a:sp3d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pPr algn="ctr" rtl="0"/>
            <a:r>
              <a:rPr lang="fr-CA" sz="36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Impact"/>
              </a:rPr>
              <a:t>agir.....DEVENIR</a:t>
            </a:r>
            <a:endParaRPr lang="fr-CA" sz="3600" b="1" kern="1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 DÉTERMINANTS  SOCIAUX  DU POUVOIR  =  CRÉDIBILITÉ</a:t>
            </a:r>
            <a:endParaRPr lang="fr-CA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877272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584400" y="1700808"/>
            <a:ext cx="6120680" cy="470916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Âge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Sexe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Origine ethnique et géographique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Religion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Classe sociale d’origine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Classe sociale d’appartenance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Niveau d’éducation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Métier ou profession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Degré de richesse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Statut social</a:t>
            </a:r>
          </a:p>
          <a:p>
            <a:pPr algn="just">
              <a:buNone/>
            </a:pPr>
            <a:endParaRPr lang="fr-CA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0" y="6362164"/>
            <a:ext cx="5400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Réf. : LANDRY, Simone, </a:t>
            </a:r>
            <a:r>
              <a:rPr lang="fr-CA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pouvoir, c’est pas sorcier</a:t>
            </a:r>
            <a:r>
              <a:rPr lang="fr-CA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PUQ, Montréal, 2012, p. 44.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76664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72232" y="1196752"/>
            <a:ext cx="8928992" cy="4896544"/>
          </a:xfrm>
        </p:spPr>
        <p:txBody>
          <a:bodyPr>
            <a:normAutofit/>
          </a:bodyPr>
          <a:lstStyle/>
          <a:p>
            <a:pPr marL="354013" indent="-265113" algn="ctr">
              <a:buNone/>
            </a:pP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Êtes-vous en accord ou en désaccord?</a:t>
            </a:r>
          </a:p>
          <a:p>
            <a:pPr marL="354013" indent="-265113" algn="just">
              <a:buNone/>
            </a:pPr>
            <a:endParaRPr lang="fr-CA" sz="1600" b="1" dirty="0" smtClean="0">
              <a:solidFill>
                <a:srgbClr val="80F2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Même s’il y a ouverture aux femmes en politique et dans les hautes sphères des organisations, la véritable percée reste à faire, car cela reste un monde d’hommes.</a:t>
            </a:r>
          </a:p>
          <a:p>
            <a:pPr marL="354013" indent="-265113" algn="just">
              <a:buClr>
                <a:srgbClr val="008000"/>
              </a:buClr>
              <a:buSzPct val="100000"/>
              <a:buNone/>
            </a:pPr>
            <a:endParaRPr lang="fr-CA" sz="1600" dirty="0" smtClean="0">
              <a:latin typeface="Arial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jeunes femmes plus que les jeunes hommes doivent être déterminées, tenaces, persévérantes, si elles veulent réussir en politique ou dans les hautes sphères des organisations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265113" algn="just">
              <a:buFont typeface="Wingdings" pitchFamily="2" charset="2"/>
              <a:buChar char="ü"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6552952" y="116632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EXERCICE 1</a:t>
            </a:r>
            <a:endParaRPr kumimoji="0" lang="fr-CA" sz="2800" b="1" i="0" u="none" strike="noStrike" kern="1200" cap="none" spc="0" normalizeH="0" baseline="0" noProof="0" dirty="0">
              <a:ln w="6350"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76664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44240" y="1340768"/>
            <a:ext cx="8929216" cy="4709160"/>
          </a:xfrm>
        </p:spPr>
        <p:txBody>
          <a:bodyPr>
            <a:normAutofit/>
          </a:bodyPr>
          <a:lstStyle/>
          <a:p>
            <a:pPr marL="354013" indent="-265113" algn="ctr">
              <a:buNone/>
            </a:pP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Êtes-vous en accord ou en désaccord?</a:t>
            </a:r>
          </a:p>
          <a:p>
            <a:pPr marL="354013" indent="-265113" algn="just">
              <a:buNone/>
            </a:pPr>
            <a:endParaRPr lang="fr-CA" sz="1600" b="1" dirty="0" smtClean="0">
              <a:solidFill>
                <a:srgbClr val="80F2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femmes qui ont atteint des postes de haute direction, en politique ou ailleurs, ont été obligées de faire doublement leur preuve pour être remarquées.</a:t>
            </a:r>
          </a:p>
          <a:p>
            <a:pPr marL="530225" indent="-441325" algn="just">
              <a:buClr>
                <a:srgbClr val="008000"/>
              </a:buClr>
              <a:buSzPct val="100000"/>
              <a:buNone/>
            </a:pPr>
            <a:endParaRPr lang="fr-C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femmes d’aujourd’hui prennent plus de risques, acceptent plus de défis.</a:t>
            </a:r>
            <a:endParaRPr lang="fr-CA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322" y="5976664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72232" y="1456144"/>
            <a:ext cx="8928992" cy="4709160"/>
          </a:xfrm>
        </p:spPr>
        <p:txBody>
          <a:bodyPr>
            <a:normAutofit/>
          </a:bodyPr>
          <a:lstStyle/>
          <a:p>
            <a:pPr marL="354013" indent="-265113" algn="ctr">
              <a:buNone/>
            </a:pP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Êtes-vous en accord ou en désaccord?</a:t>
            </a:r>
          </a:p>
          <a:p>
            <a:pPr marL="354013" indent="-265113">
              <a:buNone/>
            </a:pPr>
            <a:endParaRPr lang="fr-CA" sz="1600" b="1" dirty="0" smtClean="0">
              <a:solidFill>
                <a:srgbClr val="80F2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femmes en politique sont jugées, critiquées avec plus de férocité que les hommes.</a:t>
            </a:r>
          </a:p>
          <a:p>
            <a:pPr marL="530225" indent="-441325" algn="just">
              <a:buClr>
                <a:srgbClr val="008000"/>
              </a:buClr>
              <a:buSzPct val="100000"/>
              <a:buNone/>
            </a:pPr>
            <a:endParaRPr lang="fr-C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pouvoir est essentiellement un rapport de force : le stress, le recours à la force, la critique sont rebutants pour un grand nombre de femmes.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7" y="274638"/>
            <a:ext cx="9145239" cy="1354162"/>
          </a:xfrm>
        </p:spPr>
        <p:txBody>
          <a:bodyPr>
            <a:noAutofit/>
          </a:bodyPr>
          <a:lstStyle/>
          <a:p>
            <a:r>
              <a:rPr lang="fr-C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OBSTACLES STRUCTURELS AU POUVOIR DES FEMMES</a:t>
            </a:r>
            <a:r>
              <a:rPr lang="fr-CA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CA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Est-ce encore vrai ?</a:t>
            </a:r>
            <a:endParaRPr lang="fr-CA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322" y="5949280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0" y="1844824"/>
            <a:ext cx="9145240" cy="4608512"/>
          </a:xfrm>
        </p:spPr>
        <p:txBody>
          <a:bodyPr>
            <a:normAutofit/>
          </a:bodyPr>
          <a:lstStyle/>
          <a:p>
            <a:pPr marL="651510" indent="-51435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sz="2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L’organisation sociale est fondée sur la division du travail entre les hommes et les femmes : la sphère publique est masculine, la sphère domestique reste féminine.</a:t>
            </a:r>
          </a:p>
          <a:p>
            <a:pPr marL="651510" indent="-51435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sz="2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structures organisationnelles et politiques sont pensées par et pour les hommes.</a:t>
            </a:r>
          </a:p>
          <a:p>
            <a:pPr marL="651510" indent="-51435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sz="2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culture des organisations, des partis politiques, des gouvernements présente des valeurs associées au masculin : hiérarchisation, compétition, valorisation de l’ambition.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49280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16248" y="1412776"/>
            <a:ext cx="8928992" cy="4709160"/>
          </a:xfrm>
        </p:spPr>
        <p:txBody>
          <a:bodyPr>
            <a:normAutofit lnSpcReduction="10000"/>
          </a:bodyPr>
          <a:lstStyle/>
          <a:p>
            <a:pPr marL="651510" indent="-51435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présence des femmes dans les hautes sphères du pouvoir est encore perçue comme non légitime, tant par les femmes que par les hommes :</a:t>
            </a:r>
          </a:p>
          <a:p>
            <a:pPr marL="1076325" lvl="1" indent="-2651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attentes très élevées face à la performance des femmes et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jugements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sévères face à leurs erreurs;</a:t>
            </a:r>
          </a:p>
          <a:p>
            <a:pPr marL="1076325" lvl="1" indent="-2651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réactions souvent dures d’autres femmes à l’endroit des femmes ayant des postes de pouvoir;</a:t>
            </a:r>
          </a:p>
          <a:p>
            <a:pPr marL="1076325" lvl="1" indent="-2651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tendance chez certaines femmes qui réussissent à se considérer comme des exceptions;</a:t>
            </a:r>
          </a:p>
          <a:p>
            <a:pPr marL="1076325" lvl="1" indent="-2651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admiration exagérée de certains hommes à l’endroit de femmes qui réussissent.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48496" y="332656"/>
            <a:ext cx="46799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OBSTACLES STRUCTURELS AU POUVOIR DES FEMMES</a:t>
            </a:r>
            <a:b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Est-ce encore vrai ?...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280" y="260648"/>
            <a:ext cx="8425339" cy="1282154"/>
          </a:xfrm>
        </p:spPr>
        <p:txBody>
          <a:bodyPr>
            <a:noAutofit/>
          </a:bodyPr>
          <a:lstStyle/>
          <a:p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OBSTACLES PERSONNELS AU POUVOIR DES FEMMES</a:t>
            </a:r>
            <a:b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Est-ce encore vrai en 2015 ?</a:t>
            </a:r>
            <a:endParaRPr lang="fr-CA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904" y="6048672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16248" y="1700808"/>
            <a:ext cx="8856984" cy="4709160"/>
          </a:xfrm>
        </p:spPr>
        <p:txBody>
          <a:bodyPr>
            <a:normAutofit lnSpcReduction="10000"/>
          </a:bodyPr>
          <a:lstStyle/>
          <a:p>
            <a:pPr marL="530225" indent="-393700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de confiance et d’estime de soi :</a:t>
            </a:r>
          </a:p>
          <a:p>
            <a:pPr marL="1076325" lvl="1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pas se sentir prête, capable;</a:t>
            </a:r>
          </a:p>
          <a:p>
            <a:pPr marL="1076325" lvl="1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confusion 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entre confrontation d’idées et attaques 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personnelles; ne 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retenir que les critiques négatives;</a:t>
            </a:r>
          </a:p>
          <a:p>
            <a:pPr marL="1076325" lvl="1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perfectionnisme : 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sentir hyper responsable de tout;</a:t>
            </a:r>
          </a:p>
          <a:p>
            <a:pPr marL="1076325" lvl="1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CA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ulpabilité.</a:t>
            </a:r>
            <a:endParaRPr lang="fr-CA" sz="2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0225" indent="-441325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Peur du </a:t>
            </a: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pouvoir </a:t>
            </a:r>
            <a:r>
              <a:rPr lang="fr-CA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(malaise face à l’ambition)</a:t>
            </a: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1076325" lvl="2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peur d’être critiquée, jugée,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provoquer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l’hostilité;</a:t>
            </a:r>
          </a:p>
          <a:p>
            <a:pPr marL="1076325" lvl="2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peur de devoir se battre,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marcher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 les autres, de ne plus pouvoir plaire à tous;</a:t>
            </a:r>
          </a:p>
          <a:p>
            <a:pPr marL="1076325" lvl="2" indent="-354013" algn="just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peur de se retrouver seule au sommet, d’être abandonnée par les êtres qui lui sont chers.</a:t>
            </a:r>
          </a:p>
          <a:p>
            <a:pPr marL="827722" indent="-514350">
              <a:buFont typeface="+mj-lt"/>
              <a:buAutoNum type="arabicPeriod"/>
            </a:pPr>
            <a:endParaRPr lang="fr-CA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 PLAFOND  DE  VERRE</a:t>
            </a:r>
            <a:endParaRPr lang="fr-CA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49280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16248" y="1772816"/>
            <a:ext cx="8928992" cy="3888432"/>
          </a:xfrm>
        </p:spPr>
        <p:txBody>
          <a:bodyPr>
            <a:normAutofit/>
          </a:bodyPr>
          <a:lstStyle/>
          <a:p>
            <a:pPr marL="651510" indent="-514350" algn="ctr">
              <a:buNone/>
            </a:pPr>
            <a:r>
              <a:rPr lang="fr-CA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Obstacles structurels  +  Obstacles personne</a:t>
            </a:r>
            <a:r>
              <a:rPr lang="fr-CA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ls </a:t>
            </a:r>
          </a:p>
          <a:p>
            <a:pPr marL="651510" indent="-514350" algn="ctr">
              <a:buNone/>
            </a:pPr>
            <a:r>
              <a:rPr lang="fr-CA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marL="651510" indent="-514350" algn="ctr">
              <a:buNone/>
            </a:pPr>
            <a:r>
              <a:rPr lang="fr-CA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Plafond  de  verre</a:t>
            </a:r>
          </a:p>
          <a:p>
            <a:pPr marL="0" indent="0" algn="ctr"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Barrière invisible créée par des préjugés comportementaux et organisationnels qui empêchent les femmes d’accéder aux plus hautes responsabilités (OIT)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76664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16248" y="1916832"/>
            <a:ext cx="8928992" cy="2592288"/>
          </a:xfrm>
        </p:spPr>
        <p:txBody>
          <a:bodyPr>
            <a:normAutofit fontScale="92500"/>
          </a:bodyPr>
          <a:lstStyle/>
          <a:p>
            <a:pPr marL="88900" indent="47625" algn="just">
              <a:buNone/>
            </a:pPr>
            <a:endParaRPr lang="fr-CA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indent="47625" algn="just">
              <a:buNone/>
            </a:pPr>
            <a:r>
              <a:rPr lang="fr-CA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Aujourd’hui, quelles sont, selon vous, les qualités et les valeurs que doivent posséder les personnes qui veulent accéder au pouvoir tant au niveau professionnel que dans la sphère publique ?</a:t>
            </a: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6552952" y="116632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normalizeH="0" baseline="0" noProof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EXERCICE 2</a:t>
            </a:r>
            <a:endParaRPr kumimoji="0" lang="fr-CA" sz="2800" b="1" i="0" u="none" strike="noStrike" kern="1200" normalizeH="0" baseline="0" noProof="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QUALITÉS ET LES VALEURS ASSOCIÉES AU POUVOIR</a:t>
            </a:r>
            <a:endParaRPr lang="fr-CA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904" y="6048672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32272" y="1700808"/>
            <a:ext cx="8425339" cy="470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Ambition  –  Détermination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Leadership  –  Audace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Confiance en soi  –  Aplomb  –  Autorité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Contrôle de soi  –  Maturité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Intelligence  –  Ouverture d’esprit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Curiosité  –  Capacité d’apprendre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Engagement  –  Sens des responsabilités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Bon jugement 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Capacité d’adaptation  –  Vision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Écoute  –  Empathie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Agressivité  –  Détermination</a:t>
            </a:r>
          </a:p>
          <a:p>
            <a:pPr>
              <a:buNone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7" name="Accolade fermante 6"/>
          <p:cNvSpPr/>
          <p:nvPr/>
        </p:nvSpPr>
        <p:spPr>
          <a:xfrm>
            <a:off x="6048896" y="1556792"/>
            <a:ext cx="648072" cy="4392488"/>
          </a:xfrm>
          <a:prstGeom prst="rightBrace">
            <a:avLst>
              <a:gd name="adj1" fmla="val 24263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68976" y="1844824"/>
            <a:ext cx="2304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 considère que mes besoins et mes droits sont </a:t>
            </a:r>
          </a:p>
          <a:p>
            <a:r>
              <a:rPr lang="fr-C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ÉGAUX, </a:t>
            </a:r>
          </a:p>
          <a:p>
            <a:r>
              <a:rPr lang="fr-C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SUPÉRIEURS </a:t>
            </a:r>
          </a:p>
          <a:p>
            <a:r>
              <a:rPr lang="fr-C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</a:t>
            </a:r>
          </a:p>
          <a:p>
            <a:r>
              <a:rPr lang="fr-C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INFÉRIEURS </a:t>
            </a:r>
          </a:p>
          <a:p>
            <a:r>
              <a:rPr lang="fr-CA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ceux des autres.</a:t>
            </a:r>
            <a:endParaRPr lang="fr-CA" sz="24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552952" y="116632"/>
            <a:ext cx="2664296" cy="648072"/>
          </a:xfr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CA" sz="2800" dirty="0" smtClean="0">
                <a:ln w="11430"/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</a:rPr>
              <a:t>OBJECTIFS</a:t>
            </a:r>
            <a:endParaRPr lang="fr-CA" sz="2800" dirty="0"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248" y="1268760"/>
            <a:ext cx="8784975" cy="4752528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Book Antiqua" pitchFamily="18" charset="0"/>
              <a:buChar char="►"/>
            </a:pPr>
            <a:r>
              <a:rPr lang="fr-CA" b="1" dirty="0" smtClean="0">
                <a:solidFill>
                  <a:schemeClr val="bg1"/>
                </a:solidFill>
                <a:latin typeface="Palatino Linotype" pitchFamily="18" charset="0"/>
              </a:rPr>
              <a:t>Dresser un portrait de la situation actuelle des femmes au pouvoir.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Book Antiqua" pitchFamily="18" charset="0"/>
              <a:buChar char="►"/>
            </a:pPr>
            <a:r>
              <a:rPr lang="fr-CA" b="1" dirty="0" smtClean="0">
                <a:solidFill>
                  <a:schemeClr val="bg1"/>
                </a:solidFill>
                <a:latin typeface="Palatino Linotype" pitchFamily="18" charset="0"/>
              </a:rPr>
              <a:t>Définir le pouvoir, ses différentes formes et les enjeux actuels  pour les femmes de vouloir y accéder.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Book Antiqua" pitchFamily="18" charset="0"/>
              <a:buChar char="►"/>
            </a:pPr>
            <a:r>
              <a:rPr lang="fr-CA" b="1" dirty="0" smtClean="0">
                <a:solidFill>
                  <a:schemeClr val="bg1"/>
                </a:solidFill>
                <a:latin typeface="Palatino Linotype" pitchFamily="18" charset="0"/>
              </a:rPr>
              <a:t>Réfléchir ensemble aux obstacles structurels et personnels qui constituent le plafond de verre érigé au-dessus de nos têtes…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Book Antiqua" pitchFamily="18" charset="0"/>
              <a:buChar char="►"/>
            </a:pPr>
            <a:r>
              <a:rPr lang="fr-CA" b="1" dirty="0" smtClean="0">
                <a:solidFill>
                  <a:schemeClr val="bg1"/>
                </a:solidFill>
                <a:latin typeface="Palatino Linotype" pitchFamily="18" charset="0"/>
              </a:rPr>
              <a:t>Identifier les qualités et les valeurs associées au pouvoir ainsi que les stratégies mises en place pour l’exercice de celui-ci.</a:t>
            </a:r>
          </a:p>
          <a:p>
            <a:pPr algn="just">
              <a:buClr>
                <a:schemeClr val="accent5">
                  <a:lumMod val="50000"/>
                </a:schemeClr>
              </a:buClr>
              <a:buSzPct val="100000"/>
              <a:buFont typeface="Book Antiqua" pitchFamily="18" charset="0"/>
              <a:buChar char="►"/>
            </a:pPr>
            <a:r>
              <a:rPr lang="fr-CA" b="1" dirty="0" smtClean="0">
                <a:solidFill>
                  <a:schemeClr val="bg1"/>
                </a:solidFill>
                <a:latin typeface="Palatino Linotype" pitchFamily="18" charset="0"/>
              </a:rPr>
              <a:t>Identifier les règles de la réussite et les stratégies à mettre en place pour y arriver.</a:t>
            </a:r>
            <a:endParaRPr lang="fr-CA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49280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066" y="116632"/>
            <a:ext cx="8533150" cy="1143000"/>
          </a:xfrm>
        </p:spPr>
        <p:txBody>
          <a:bodyPr>
            <a:noAutofit/>
          </a:bodyPr>
          <a:lstStyle/>
          <a:p>
            <a:r>
              <a:rPr lang="fr-CA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FONCTION  DE  NOS  VALEURS :</a:t>
            </a:r>
            <a:br>
              <a:rPr lang="fr-CA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CA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STRATÉGIES  MISES  EN  PLACE  POUR L’EXERCICE  DU  POUVOIR</a:t>
            </a:r>
            <a:endParaRPr lang="fr-CA" sz="26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666" y="5976664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608960" y="1700808"/>
            <a:ext cx="4752528" cy="4680520"/>
          </a:xfrm>
        </p:spPr>
        <p:txBody>
          <a:bodyPr>
            <a:normAutofit fontScale="62500" lnSpcReduction="20000"/>
          </a:bodyPr>
          <a:lstStyle/>
          <a:p>
            <a:pPr marL="651510" indent="-514350" algn="ctr">
              <a:buClr>
                <a:schemeClr val="accent5">
                  <a:lumMod val="50000"/>
                </a:schemeClr>
              </a:buClr>
              <a:buNone/>
            </a:pPr>
            <a:r>
              <a:rPr lang="fr-F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 ’ A F F I R M E R</a:t>
            </a:r>
            <a:r>
              <a:rPr lang="fr-FR" sz="1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fr-CA" sz="4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s’exprimer au «je »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donner son opinion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faire une demande claire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exprimer un sentiment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exprimer un refus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mettre ses limites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faire respecter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refuser l’impolitesse</a:t>
            </a: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accepter un compliment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penser à ses intérêts personnels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faire respecter ses droits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négocier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54013" indent="-217488" algn="ctr">
              <a:buClr>
                <a:schemeClr val="accent5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retirer</a:t>
            </a:r>
            <a:endParaRPr lang="fr-CA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5">
                  <a:lumMod val="50000"/>
                </a:schemeClr>
              </a:buClr>
              <a:buNone/>
            </a:pPr>
            <a:r>
              <a:rPr lang="fr-FR" sz="1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fr-CA" sz="1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fr-FR" sz="2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 DEVELOPPER LA COOPERATION, 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fr-FR" sz="2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COLLABORATION</a:t>
            </a:r>
            <a:endParaRPr lang="fr-CA" sz="29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314096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CA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ÉGALITÉ  DES BESOINS  ET  DES DROITS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32472" y="3284984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Arial" pitchFamily="34" charset="0"/>
              </a:rPr>
              <a:t>→</a:t>
            </a:r>
            <a:endParaRPr lang="fr-CA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CA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Accolade fermante 10"/>
          <p:cNvSpPr/>
          <p:nvPr/>
        </p:nvSpPr>
        <p:spPr>
          <a:xfrm>
            <a:off x="4464720" y="1700808"/>
            <a:ext cx="648072" cy="4392488"/>
          </a:xfrm>
          <a:prstGeom prst="rightBrace">
            <a:avLst>
              <a:gd name="adj1" fmla="val 24263"/>
              <a:gd name="adj2" fmla="val 50000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80544" y="3140968"/>
            <a:ext cx="18722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STRATÉGIES DE </a:t>
            </a:r>
            <a:r>
              <a:rPr lang="fr-CA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POUVOIR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DIRECT</a:t>
            </a:r>
          </a:p>
          <a:p>
            <a:endParaRPr lang="fr-C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6519446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4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2912" y="5949280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504280" y="1700808"/>
            <a:ext cx="8425339" cy="515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INFÉRIORITÉ DES BESOINS ET DES DROITS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STRATÉGIES DE NON POUVOIR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Soumission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Compromission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Résignation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Dévalorisation de soi / des autres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9066" y="260648"/>
            <a:ext cx="46799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FONCTION  DE  NOS  VALEURS :</a:t>
            </a:r>
            <a:b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STRATÉGIES  MISES  EN  PLACE  POUR L’EXERCICE  DU  POUVOIR…</a:t>
            </a:r>
            <a:endParaRPr lang="fr-CA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4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330" y="5976664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359861" y="1556792"/>
            <a:ext cx="8641363" cy="1008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CA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SUPÉRIORITÉ  DES  BESOINS  ET  DES  DROITS</a:t>
            </a:r>
          </a:p>
          <a:p>
            <a:pPr algn="ctr"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</a:p>
          <a:p>
            <a:pPr algn="ctr">
              <a:buNone/>
            </a:pPr>
            <a:endParaRPr lang="fr-CA" dirty="0" smtClean="0"/>
          </a:p>
        </p:txBody>
      </p:sp>
      <p:sp>
        <p:nvSpPr>
          <p:cNvPr id="9" name="Rectangle 8"/>
          <p:cNvSpPr/>
          <p:nvPr/>
        </p:nvSpPr>
        <p:spPr>
          <a:xfrm>
            <a:off x="2376488" y="260648"/>
            <a:ext cx="46799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FONCTION  DE  NOS  VALEURS :</a:t>
            </a:r>
            <a:b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STRATÉGIES  MISES  EN  PLACE  POUR L’EXERCICE  DU  POUVOIR…</a:t>
            </a:r>
            <a:endParaRPr lang="fr-CA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468276" y="2708920"/>
          <a:ext cx="4284476" cy="3366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476"/>
              </a:tblGrid>
              <a:tr h="866208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Stratégies de contrôle direct</a:t>
                      </a:r>
                    </a:p>
                    <a:p>
                      <a:pPr algn="ctr"/>
                      <a:r>
                        <a:rPr lang="fr-CA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(violence)</a:t>
                      </a:r>
                      <a:endParaRPr lang="fr-CA" sz="20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99912">
                <a:tc>
                  <a:txBody>
                    <a:bodyPr/>
                    <a:lstStyle/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violence verbale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violence psychologique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violence physique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violence économique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violence sexuelle</a:t>
                      </a:r>
                      <a:endParaRPr lang="fr-CA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4716748" y="2708920"/>
          <a:ext cx="4284476" cy="3366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476"/>
              </a:tblGrid>
              <a:tr h="866208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Stratégies de contrôle indirect</a:t>
                      </a:r>
                    </a:p>
                    <a:p>
                      <a:pPr algn="ctr"/>
                      <a:r>
                        <a:rPr lang="fr-CA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(jeux de pouvoir – manipulation)</a:t>
                      </a:r>
                      <a:endParaRPr lang="fr-CA" sz="20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99912">
                <a:tc>
                  <a:txBody>
                    <a:bodyPr/>
                    <a:lstStyle/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séduction – flatterie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médisance – calomnie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intimidation – menace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chantage 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silence – bouderie – retrait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fausse crise de larmes et de colère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malhonnêteté intellectuelle</a:t>
                      </a:r>
                    </a:p>
                    <a:p>
                      <a:pPr marL="354013" indent="-354013">
                        <a:buClr>
                          <a:schemeClr val="accent5">
                            <a:lumMod val="50000"/>
                          </a:schemeClr>
                        </a:buClr>
                        <a:buFont typeface="Wingdings" pitchFamily="2" charset="2"/>
                        <a:buChar char="v"/>
                      </a:pPr>
                      <a:r>
                        <a:rPr lang="fr-C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sauvetage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4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288" y="260648"/>
            <a:ext cx="8425339" cy="1296144"/>
          </a:xfrm>
        </p:spPr>
        <p:txBody>
          <a:bodyPr>
            <a:noAutofit/>
          </a:bodyPr>
          <a:lstStyle/>
          <a:p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STRATÉGIES UTILISÉES PAR LES FEMMES POUR RÉUSSIR DANS DES LIEUX DE POUVOIR</a:t>
            </a:r>
            <a:endParaRPr lang="fr-CA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6021288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16248" y="2420888"/>
            <a:ext cx="9145240" cy="2808312"/>
          </a:xfrm>
        </p:spPr>
        <p:txBody>
          <a:bodyPr>
            <a:normAutofit/>
          </a:bodyPr>
          <a:lstStyle/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Adopter le modèle masculin  =  faire comme eux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Travailler deux fois plus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 pas déranger  =  ne pas prendre trop de place   =  espérer être reconnue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?????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280" y="260648"/>
            <a:ext cx="8425339" cy="1143000"/>
          </a:xfrm>
        </p:spPr>
        <p:txBody>
          <a:bodyPr>
            <a:normAutofit/>
          </a:bodyPr>
          <a:lstStyle/>
          <a:p>
            <a:r>
              <a:rPr lang="fr-CA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RÈGLES POUR RÉUSSIR</a:t>
            </a:r>
            <a:endParaRPr lang="fr-CA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76664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88256" y="1700808"/>
            <a:ext cx="8784976" cy="4709160"/>
          </a:xfrm>
        </p:spPr>
        <p:txBody>
          <a:bodyPr>
            <a:normAutofit fontScale="92500"/>
          </a:bodyPr>
          <a:lstStyle/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Demander  –  Savoir oser et prendre des risques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 non  –  Mettre ses limites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Avoir confiance en soi  –  Se mettre en avant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Réseauter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–  Avoir des appuis concrets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Savoir </a:t>
            </a: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communiquer</a:t>
            </a:r>
          </a:p>
          <a:p>
            <a:pPr marL="722313" indent="-585788">
              <a:buClr>
                <a:schemeClr val="accent5">
                  <a:lumMod val="50000"/>
                </a:schemeClr>
              </a:buClr>
              <a:buSzPct val="100000"/>
            </a:pP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Saisir les occasions : régler les problèmes après…</a:t>
            </a:r>
            <a:endParaRPr lang="fr-CA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sz="1600" dirty="0" smtClean="0"/>
          </a:p>
          <a:p>
            <a:pPr marL="176213" indent="-39688" algn="ctr">
              <a:buNone/>
            </a:pPr>
            <a:r>
              <a:rPr lang="fr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Avons-nous, hommes et femmes, les mêmes apprentissages pour nous permettre d’actualiser ces règles?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Jocelyne\Pictures\imagesX0YNGLVW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361488" cy="6858000"/>
          </a:xfrm>
          <a:prstGeom prst="rect">
            <a:avLst/>
          </a:prstGeom>
          <a:noFill/>
        </p:spPr>
      </p:pic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322" y="5949280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4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44240" y="1844824"/>
            <a:ext cx="9145240" cy="3672408"/>
          </a:xfrm>
        </p:spPr>
        <p:txBody>
          <a:bodyPr>
            <a:normAutofit/>
          </a:bodyPr>
          <a:lstStyle/>
          <a:p>
            <a:pPr marL="651510" indent="-51435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 femme face à la pression d’apporter quelque chose de différent et d’affirmer cette différence, voyez-vous ce que nous pouvons faire d’autre, ce qu’il faut développer pour changer le courant dominant ?</a:t>
            </a:r>
          </a:p>
          <a:p>
            <a:pPr marL="651510" indent="-514350" algn="just"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Voyez-vous ce que nous pouvons faire, femmes et hommes ensemble, pour y arriver ?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31869" y="260648"/>
            <a:ext cx="8425339" cy="1143000"/>
          </a:xfrm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EN 2015</a:t>
            </a:r>
            <a:endParaRPr lang="fr-CA" sz="32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76664"/>
            <a:ext cx="2650878" cy="692696"/>
          </a:xfrm>
          <a:prstGeom prst="rect">
            <a:avLst/>
          </a:prstGeom>
          <a:noFill/>
        </p:spPr>
      </p:pic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360264" y="1700808"/>
            <a:ext cx="8496944" cy="4709160"/>
          </a:xfrm>
        </p:spPr>
        <p:txBody>
          <a:bodyPr>
            <a:normAutofit/>
          </a:bodyPr>
          <a:lstStyle/>
          <a:p>
            <a:pPr marL="349250" indent="4763" algn="ctr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NOUS VOUS INVITONS À PARTAGER VOS IMPRESSIONS ET VOS COMMENTAIRES</a:t>
            </a:r>
          </a:p>
          <a:p>
            <a:pPr marL="349250" indent="4763" algn="ctr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AVANT DE LES INSCRIRE AU CARNET DU COLLOQUE QUI VOUS A ÉTÉ REMIS À L’ACCUEIL</a:t>
            </a:r>
          </a:p>
          <a:p>
            <a:pPr marL="349250" indent="4763" algn="ctr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fr-CA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  <a:cs typeface="Arial" pitchFamily="34" charset="0"/>
              </a:rPr>
              <a:t>♀</a:t>
            </a:r>
            <a:endParaRPr lang="fr-CA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9250" indent="4763" algn="ctr"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MERCI DE VOTRE PRÉSENCE!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280" y="125760"/>
            <a:ext cx="8425339" cy="1143000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D’OÙ  VENONS-NOUS ? </a:t>
            </a:r>
            <a:b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OÙ  EN  SOMMES-NOUS ?</a:t>
            </a:r>
            <a:endParaRPr lang="fr-CA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304"/>
            <a:ext cx="2650878" cy="692696"/>
          </a:xfrm>
          <a:prstGeom prst="rect">
            <a:avLst/>
          </a:prstGeom>
          <a:noFill/>
        </p:spPr>
      </p:pic>
      <p:pic>
        <p:nvPicPr>
          <p:cNvPr id="1026" name="Picture 2" descr="C:\Users\Jocelyne\Pictures\images2FUTEIBU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464" y="1700808"/>
            <a:ext cx="3972964" cy="3384376"/>
          </a:xfrm>
          <a:prstGeom prst="rect">
            <a:avLst/>
          </a:prstGeom>
          <a:noFill/>
        </p:spPr>
      </p:pic>
      <p:pic>
        <p:nvPicPr>
          <p:cNvPr id="1027" name="Picture 3" descr="C:\Users\Jocelyne\Pictures\images0NOQWRZ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3235" y="1916832"/>
            <a:ext cx="3408253" cy="2520280"/>
          </a:xfrm>
          <a:prstGeom prst="rect">
            <a:avLst/>
          </a:prstGeom>
          <a:noFill/>
        </p:spPr>
      </p:pic>
      <p:pic>
        <p:nvPicPr>
          <p:cNvPr id="1028" name="Picture 4" descr="C:\Users\Jocelyne\Pictures\imagesNHFP6Q1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8256" y="3573016"/>
            <a:ext cx="3528392" cy="2520280"/>
          </a:xfrm>
          <a:prstGeom prst="rect">
            <a:avLst/>
          </a:prstGeom>
          <a:noFill/>
        </p:spPr>
      </p:pic>
      <p:pic>
        <p:nvPicPr>
          <p:cNvPr id="9" name="Picture 4" descr="C:\Users\Jocelyne\Pictures\imagesLXOIA4J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36728" y="3861048"/>
            <a:ext cx="3768334" cy="2088232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8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04656"/>
            <a:ext cx="2650878" cy="692696"/>
          </a:xfrm>
          <a:prstGeom prst="rect">
            <a:avLst/>
          </a:prstGeom>
          <a:noFill/>
        </p:spPr>
      </p:pic>
      <p:graphicFrame>
        <p:nvGraphicFramePr>
          <p:cNvPr id="10" name="Graphique 9"/>
          <p:cNvGraphicFramePr/>
          <p:nvPr/>
        </p:nvGraphicFramePr>
        <p:xfrm>
          <a:off x="508794" y="885825"/>
          <a:ext cx="834390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4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361487" cy="5328592"/>
          </a:xfrm>
        </p:spPr>
        <p:txBody>
          <a:bodyPr>
            <a:normAutofit fontScale="90000"/>
          </a:bodyPr>
          <a:lstStyle/>
          <a:p>
            <a:r>
              <a:rPr lang="fr-CA" sz="3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2015</a:t>
            </a: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 « RÉUSSIR » ET  ACCÉDER  AU POUVOIR  POLITIQUE,  FINANCIER, JURIDIQUE, </a:t>
            </a:r>
            <a:b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 FEMMES  DOIVENT-ELLES ENCORE  CHOISIR  ENTRE</a:t>
            </a:r>
            <a:r>
              <a:rPr lang="fr-CA" dirty="0" smtClean="0">
                <a:solidFill>
                  <a:srgbClr val="80F258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fr-CA" dirty="0" smtClean="0">
                <a:solidFill>
                  <a:srgbClr val="80F258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2"/>
              </a:rPr>
              <a:t></a:t>
            </a:r>
            <a:r>
              <a:rPr lang="fr-CA" dirty="0" smtClean="0">
                <a:solidFill>
                  <a:srgbClr val="80F258"/>
                </a:solidFill>
                <a:latin typeface="Arial Black" pitchFamily="34" charset="0"/>
              </a:rPr>
              <a:t/>
            </a:r>
            <a:br>
              <a:rPr lang="fr-CA" dirty="0" smtClean="0">
                <a:solidFill>
                  <a:srgbClr val="80F258"/>
                </a:solidFill>
                <a:latin typeface="Arial Black" pitchFamily="34" charset="0"/>
              </a:rPr>
            </a:br>
            <a:r>
              <a:rPr lang="fr-CA" dirty="0" smtClean="0">
                <a:ln w="6350">
                  <a:solidFill>
                    <a:schemeClr val="bg1"/>
                  </a:solidFill>
                </a:ln>
                <a:solidFill>
                  <a:srgbClr val="008E00"/>
                </a:solidFill>
                <a:latin typeface="Arial Black" pitchFamily="34" charset="0"/>
              </a:rPr>
              <a:t> </a:t>
            </a: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CARRIÈRE  ET  MATERNITÉ</a:t>
            </a:r>
            <a:b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FÉMINITÉ  ET  AMBITION</a:t>
            </a:r>
            <a:r>
              <a:rPr lang="fr-CA" sz="3300" dirty="0" smtClean="0">
                <a:solidFill>
                  <a:srgbClr val="80F258"/>
                </a:solidFill>
                <a:latin typeface="Arial Black" pitchFamily="34" charset="0"/>
              </a:rPr>
              <a:t/>
            </a:r>
            <a:br>
              <a:rPr lang="fr-CA" sz="3300" dirty="0" smtClean="0">
                <a:solidFill>
                  <a:srgbClr val="80F258"/>
                </a:solidFill>
                <a:latin typeface="Arial Black" pitchFamily="34" charset="0"/>
              </a:rPr>
            </a:br>
            <a:r>
              <a:rPr lang="fr-CA" sz="1800" dirty="0" smtClean="0">
                <a:ln w="6350">
                  <a:solidFill>
                    <a:schemeClr val="bg1"/>
                  </a:solidFill>
                </a:ln>
                <a:solidFill>
                  <a:srgbClr val="80F258"/>
                </a:solidFill>
                <a:latin typeface="Arial Black" pitchFamily="34" charset="0"/>
              </a:rPr>
              <a:t/>
            </a:r>
            <a:br>
              <a:rPr lang="fr-CA" sz="1800" dirty="0" smtClean="0">
                <a:ln w="6350">
                  <a:solidFill>
                    <a:schemeClr val="bg1"/>
                  </a:solidFill>
                </a:ln>
                <a:solidFill>
                  <a:srgbClr val="80F258"/>
                </a:solidFill>
                <a:latin typeface="Arial Black" pitchFamily="34" charset="0"/>
              </a:rPr>
            </a:br>
            <a:r>
              <a:rPr lang="fr-CA" sz="3600" dirty="0" smtClean="0">
                <a:ln w="6350">
                  <a:solidFill>
                    <a:schemeClr val="bg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 Black" pitchFamily="34" charset="0"/>
              </a:rPr>
              <a:t>???????</a:t>
            </a:r>
            <a:endParaRPr lang="fr-CA" sz="3600" dirty="0">
              <a:ln w="6350">
                <a:solidFill>
                  <a:schemeClr val="bg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04656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Palatino Linotype" pitchFamily="18" charset="0"/>
              </a:rPr>
              <a:t> </a:t>
            </a:r>
            <a:endParaRPr lang="fr-CA" sz="16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12" y="5949280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2051" name="Picture 3" descr="C:\Users\Jocelyne\Pictures\imagesLYVJSJW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1048"/>
            <a:ext cx="3744416" cy="2491739"/>
          </a:xfrm>
          <a:prstGeom prst="rect">
            <a:avLst/>
          </a:prstGeom>
          <a:noFill/>
        </p:spPr>
      </p:pic>
      <p:pic>
        <p:nvPicPr>
          <p:cNvPr id="2055" name="Picture 7" descr="C:\Users\Jocelyne\Pictures\imagesY1CC8BX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4960" y="0"/>
            <a:ext cx="2736528" cy="2951902"/>
          </a:xfrm>
          <a:prstGeom prst="rect">
            <a:avLst/>
          </a:prstGeom>
          <a:noFill/>
        </p:spPr>
      </p:pic>
      <p:pic>
        <p:nvPicPr>
          <p:cNvPr id="13" name="Picture 2" descr="C:\Users\Jocelyne\Pictures\sans-titre.pn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24560" y="1988840"/>
            <a:ext cx="3967299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272" y="188640"/>
            <a:ext cx="8425339" cy="1143000"/>
          </a:xfrm>
        </p:spPr>
        <p:txBody>
          <a:bodyPr>
            <a:normAutofit/>
          </a:bodyPr>
          <a:lstStyle/>
          <a:p>
            <a:r>
              <a:rPr lang="fr-CA" sz="37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POUVOIR</a:t>
            </a:r>
            <a:endParaRPr lang="fr-CA" sz="37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6330" y="5949280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4280" y="9807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0" y="1628800"/>
          <a:ext cx="4680744" cy="381642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80744"/>
              </a:tblGrid>
              <a:tr h="735090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Pouvoir positif</a:t>
                      </a:r>
                      <a:endParaRPr lang="fr-CA" sz="28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784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Pouvoir de</a:t>
                      </a:r>
                    </a:p>
                    <a:p>
                      <a:pPr algn="ctr"/>
                      <a:endParaRPr lang="fr-CA" sz="12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>
                        <a:buClr>
                          <a:schemeClr val="accent5">
                            <a:lumMod val="50000"/>
                          </a:schemeClr>
                        </a:buClr>
                        <a:buSzPct val="130000"/>
                        <a:buFont typeface="Wingdings" pitchFamily="2" charset="2"/>
                        <a:buChar char="§"/>
                      </a:pPr>
                      <a:r>
                        <a:rPr lang="fr-CA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CA" sz="2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CA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capacité d’agir sur une situation</a:t>
                      </a:r>
                      <a:endParaRPr lang="fr-CA" sz="2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812549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Pouvoir avec</a:t>
                      </a:r>
                    </a:p>
                    <a:p>
                      <a:pPr algn="ctr"/>
                      <a:endParaRPr lang="fr-CA" sz="12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>
                        <a:buClr>
                          <a:schemeClr val="accent5">
                            <a:lumMod val="50000"/>
                          </a:schemeClr>
                        </a:buClr>
                        <a:buSzPct val="130000"/>
                        <a:buFont typeface="Wingdings" pitchFamily="2" charset="2"/>
                        <a:buChar char="§"/>
                      </a:pPr>
                      <a:r>
                        <a:rPr lang="fr-CA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capacité d’agir ensemble sur une situation</a:t>
                      </a:r>
                      <a:endParaRPr lang="fr-CA" sz="2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6840984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4680744" y="1628801"/>
          <a:ext cx="4680744" cy="381642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80744"/>
              </a:tblGrid>
              <a:tr h="735090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Pouvoir négatif</a:t>
                      </a:r>
                      <a:endParaRPr lang="fr-CA" sz="28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784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Pouvoir sur</a:t>
                      </a:r>
                      <a:endParaRPr lang="fr-CA" sz="24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fr-CA" sz="12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>
                        <a:buClr>
                          <a:schemeClr val="accent5">
                            <a:lumMod val="50000"/>
                          </a:schemeClr>
                        </a:buClr>
                        <a:buSzPct val="130000"/>
                        <a:buFont typeface="Wingdings" pitchFamily="2" charset="2"/>
                        <a:buChar char="§"/>
                      </a:pPr>
                      <a:r>
                        <a:rPr lang="fr-CA" sz="2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volonté de contrôler les autres</a:t>
                      </a:r>
                      <a:endParaRPr lang="fr-CA" sz="2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812549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Pouvoir non exercé</a:t>
                      </a:r>
                      <a:endParaRPr lang="fr-CA" sz="2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fr-CA" sz="1200" b="0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>
                        <a:buClr>
                          <a:schemeClr val="accent5">
                            <a:lumMod val="50000"/>
                          </a:schemeClr>
                        </a:buClr>
                        <a:buSzPct val="130000"/>
                        <a:buFont typeface="Wingdings" pitchFamily="2" charset="2"/>
                        <a:buChar char="§"/>
                      </a:pPr>
                      <a:r>
                        <a:rPr lang="fr-CA" sz="2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incapacité à assumer son autorité</a:t>
                      </a:r>
                      <a:endParaRPr lang="fr-CA" sz="2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272" y="332656"/>
            <a:ext cx="8425339" cy="1143000"/>
          </a:xfrm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FORMES DE POUVOIR</a:t>
            </a:r>
            <a:endParaRPr lang="fr-CA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322" y="6021288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44240" y="1484784"/>
            <a:ext cx="9145240" cy="4709160"/>
          </a:xfrm>
        </p:spPr>
        <p:txBody>
          <a:bodyPr>
            <a:normAutofit/>
          </a:bodyPr>
          <a:lstStyle/>
          <a:p>
            <a:pPr marL="354013" indent="-217488" algn="just">
              <a:buClrTx/>
              <a:buSzPct val="100000"/>
              <a:buFont typeface="+mj-lt"/>
              <a:buAutoNum type="arabicPeriod"/>
              <a:tabLst>
                <a:tab pos="2876550" algn="l"/>
              </a:tabLst>
            </a:pPr>
            <a:r>
              <a:rPr lang="fr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Légitime :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CA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relié au titre, au statut d’une personne, à 	ses fonctions, à son âge; relié à un rôle 	d’autorité qui donne le pouvoir de punir 	et de récompenser.</a:t>
            </a:r>
          </a:p>
          <a:p>
            <a:pPr marL="354013" indent="-217488" algn="just">
              <a:buClr>
                <a:schemeClr val="bg1"/>
              </a:buClr>
              <a:buSzPct val="100000"/>
              <a:buFont typeface="+mj-lt"/>
              <a:buAutoNum type="arabicPeriod"/>
              <a:tabLst>
                <a:tab pos="2876550" algn="l"/>
              </a:tabLst>
            </a:pP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D’expertise :</a:t>
            </a:r>
            <a:r>
              <a:rPr lang="fr-CA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CA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relié au savoir, aux habiletés et à des 	capacités spécifiques; relié à une 	certaine notoriété.</a:t>
            </a:r>
          </a:p>
          <a:p>
            <a:pPr marL="354013" indent="-217488" algn="just">
              <a:buClr>
                <a:schemeClr val="bg1"/>
              </a:buClr>
              <a:buSzPct val="100000"/>
              <a:buFont typeface="+mj-lt"/>
              <a:buAutoNum type="arabicPeriod"/>
              <a:tabLst>
                <a:tab pos="2876550" algn="l"/>
              </a:tabLst>
            </a:pP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D’influence :</a:t>
            </a:r>
            <a:r>
              <a:rPr lang="fr-CA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CA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relié au pouvoir économique, au statut 	et aux relations sociales, à la notoriété, 	à l’âge.</a:t>
            </a:r>
            <a:endParaRPr lang="fr-CA" sz="26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Jocelyne\Documents\Diane\LOGOS\Logo_D_Chayer_consul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904" y="5949280"/>
            <a:ext cx="2650878" cy="69269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76665" y="6525344"/>
            <a:ext cx="352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  <a:hlinkClick r:id="rId3"/>
              </a:rPr>
              <a:t>www.cooperationforcesaction.com</a:t>
            </a:r>
            <a:r>
              <a:rPr lang="fr-CA" sz="16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endParaRPr lang="fr-CA" sz="1600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0" y="1700808"/>
            <a:ext cx="9145867" cy="4032448"/>
          </a:xfrm>
        </p:spPr>
        <p:txBody>
          <a:bodyPr>
            <a:normAutofit/>
          </a:bodyPr>
          <a:lstStyle/>
          <a:p>
            <a:pPr marL="354013" indent="-217488" algn="just">
              <a:buClrTx/>
              <a:buSzPct val="100000"/>
              <a:buFont typeface="+mj-lt"/>
              <a:buAutoNum type="arabicPeriod" startAt="4"/>
              <a:tabLst>
                <a:tab pos="3230563" algn="l"/>
              </a:tabLst>
            </a:pPr>
            <a:r>
              <a:rPr lang="fr-C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D’information :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CA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relié au degré et à la valeur de 	l’information que détient une personne, 	dépendant de son titre, de ses 	fonctions et de ses relations.</a:t>
            </a:r>
          </a:p>
          <a:p>
            <a:pPr marL="354013" indent="-217488" algn="just">
              <a:buClr>
                <a:schemeClr val="bg1"/>
              </a:buClr>
              <a:buSzPct val="100000"/>
              <a:buFont typeface="+mj-lt"/>
              <a:buAutoNum type="arabicPeriod" startAt="4"/>
              <a:tabLst>
                <a:tab pos="3230563" algn="l"/>
              </a:tabLst>
            </a:pPr>
            <a:r>
              <a:rPr lang="fr-CA" b="1" dirty="0" smtClean="0">
                <a:solidFill>
                  <a:srgbClr val="80F2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Personnel :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CA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relié à des qualités personnelles : 	dynamisme, charisme, leadership, 	empathie, intelligence, bon 	jugement.</a:t>
            </a:r>
            <a:endParaRPr lang="fr-CA" sz="26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2552" y="46738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FORMES DE POUVOIR…</a:t>
            </a:r>
            <a:endParaRPr lang="fr-C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19">
      <a:dk1>
        <a:sysClr val="windowText" lastClr="000000"/>
      </a:dk1>
      <a:lt1>
        <a:sysClr val="window" lastClr="FFFFFF"/>
      </a:lt1>
      <a:dk2>
        <a:srgbClr val="3D5F3B"/>
      </a:dk2>
      <a:lt2>
        <a:srgbClr val="EEECE1"/>
      </a:lt2>
      <a:accent1>
        <a:srgbClr val="2875A4"/>
      </a:accent1>
      <a:accent2>
        <a:srgbClr val="FF0000"/>
      </a:accent2>
      <a:accent3>
        <a:srgbClr val="72A470"/>
      </a:accent3>
      <a:accent4>
        <a:srgbClr val="8064A2"/>
      </a:accent4>
      <a:accent5>
        <a:srgbClr val="205867"/>
      </a:accent5>
      <a:accent6>
        <a:srgbClr val="F79646"/>
      </a:accent6>
      <a:hlink>
        <a:srgbClr val="00007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8748</TotalTime>
  <Words>1247</Words>
  <Application>Microsoft Office PowerPoint</Application>
  <PresentationFormat>Personnalisé</PresentationFormat>
  <Paragraphs>219</Paragraphs>
  <Slides>26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Apex</vt:lpstr>
      <vt:lpstr>Diapositive 2</vt:lpstr>
      <vt:lpstr>OBJECTIFS</vt:lpstr>
      <vt:lpstr>D’OÙ  VENONS-NOUS ?  OÙ  EN  SOMMES-NOUS ?</vt:lpstr>
      <vt:lpstr>Diapositive 5</vt:lpstr>
      <vt:lpstr>EN 2015   POUR  « RÉUSSIR » ET  ACCÉDER  AU POUVOIR  POLITIQUE,  FINANCIER, JURIDIQUE,  LES  FEMMES  DOIVENT-ELLES ENCORE  CHOISIR  ENTRE   CARRIÈRE  ET  MATERNITÉ FÉMINITÉ  ET  AMBITION  ???????</vt:lpstr>
      <vt:lpstr>Diapositive 7</vt:lpstr>
      <vt:lpstr>LE POUVOIR</vt:lpstr>
      <vt:lpstr>LES FORMES DE POUVOIR</vt:lpstr>
      <vt:lpstr>Diapositive 10</vt:lpstr>
      <vt:lpstr>LES  DÉTERMINANTS  SOCIAUX  DU POUVOIR  =  CRÉDIBILITÉ</vt:lpstr>
      <vt:lpstr>Diapositive 12</vt:lpstr>
      <vt:lpstr>Diapositive 13</vt:lpstr>
      <vt:lpstr>Diapositive 14</vt:lpstr>
      <vt:lpstr>LES OBSTACLES STRUCTURELS AU POUVOIR DES FEMMES Est-ce encore vrai ?</vt:lpstr>
      <vt:lpstr>Diapositive 16</vt:lpstr>
      <vt:lpstr>LES OBSTACLES PERSONNELS AU POUVOIR DES FEMMES Est-ce encore vrai en 2015 ?</vt:lpstr>
      <vt:lpstr>LE  PLAFOND  DE  VERRE</vt:lpstr>
      <vt:lpstr>Diapositive 19</vt:lpstr>
      <vt:lpstr>LES QUALITÉS ET LES VALEURS ASSOCIÉES AU POUVOIR</vt:lpstr>
      <vt:lpstr>EN FONCTION  DE  NOS  VALEURS : STRATÉGIES  MISES  EN  PLACE  POUR L’EXERCICE  DU  POUVOIR</vt:lpstr>
      <vt:lpstr>Diapositive 22</vt:lpstr>
      <vt:lpstr>Diapositive 23</vt:lpstr>
      <vt:lpstr>STRATÉGIES UTILISÉES PAR LES FEMMES POUR RÉUSSIR DANS DES LIEUX DE POUVOIR</vt:lpstr>
      <vt:lpstr>LES RÈGLES POUR RÉUSSIR</vt:lpstr>
      <vt:lpstr>EN 2015</vt:lpstr>
      <vt:lpstr>Diapositive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L’AGRICULTURE QUÉBÉCOISE,  caractéristiques pouvant in</dc:title>
  <dc:creator>Jocelyne</dc:creator>
  <cp:lastModifiedBy>Jocelyne</cp:lastModifiedBy>
  <cp:revision>494</cp:revision>
  <dcterms:created xsi:type="dcterms:W3CDTF">2013-11-13T00:26:37Z</dcterms:created>
  <dcterms:modified xsi:type="dcterms:W3CDTF">2015-04-11T20:06:16Z</dcterms:modified>
</cp:coreProperties>
</file>