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7" r:id="rId5"/>
    <p:sldId id="268" r:id="rId6"/>
    <p:sldId id="271" r:id="rId7"/>
    <p:sldId id="274" r:id="rId8"/>
    <p:sldId id="272" r:id="rId9"/>
    <p:sldId id="275" r:id="rId10"/>
    <p:sldId id="273" r:id="rId11"/>
    <p:sldId id="263" r:id="rId12"/>
    <p:sldId id="276" r:id="rId13"/>
    <p:sldId id="278" r:id="rId14"/>
    <p:sldId id="279" r:id="rId15"/>
    <p:sldId id="264" r:id="rId16"/>
    <p:sldId id="282" r:id="rId17"/>
    <p:sldId id="280" r:id="rId18"/>
    <p:sldId id="283" r:id="rId19"/>
    <p:sldId id="277" r:id="rId20"/>
    <p:sldId id="284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F1D4F"/>
    <a:srgbClr val="C92D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4DE1F-94C7-A04F-913B-C9D05DA2C9F9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95F7-2352-2E4B-AA2D-E2A5F36838B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Impact: Violence pro-active intention de mettre dans l’impuissance, de paralyser pour obtenir les gains recherchés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Que veut dire être dans l’impuissance ? Comment on se sent ? On perd le contrôle de notre vie, de la situation par la douleur, la peur, la honte Mais quand l’impuissance dépasse l’agression ?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Objectivement c’est ça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Qu’est-ce qui fait qu’il y en a un qui victimise et l’autre pas ? Quelles sont les différences entre les gens?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Décentré, culpabilité, responsabilité, perception déformée, évaluation irréaliste du danger et de l’impuissance= perte de notion de son propre pouvoir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F7-2352-2E4B-AA2D-E2A5F36838B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 violence confondue et toutes sortes de vicitmes confondues </a:t>
            </a:r>
          </a:p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Humiliation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peur, Honte, doute, culpabilité qui l’amène dans l’impuissance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court terme, c’est d’avoir vécu une 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long terme et dans la gravité, déformation de la perception réaliste : un sentiment d’impuissance (mon pouvoir par rapport au pouvoir de l’autre)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Décentré, culpabilité, responsabilité, perception déformée, évaluation irréaliste du danger et de l’impuissance = perte de notion de son propre pouvoir et sentiment d’impuissance généralisé = victimisation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F7-2352-2E4B-AA2D-E2A5F36838B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 violence confondue et toutes sortes de vicitmes confondues 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Humiliation, peur, Honte, doute, culpabilité qui l’amène dans l’impuissance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court terme, c’est d’avoir vécu une 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long terme et dans la gravité, déformation de la perception réaliste : un sentiment d’impuissance (mon pouvoir par rapport au pouvoir de l’autre)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F7-2352-2E4B-AA2D-E2A5F36838B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 violence confondue et toutes sortes de vicitmes confondues </a:t>
            </a:r>
          </a:p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Humiliation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peur, Honte, doute, culpabilité qui l’amène dans l’impuissance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court terme, c’est d’avoir vécu une 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long terme et dans la gravité, déformation de la perception réaliste : un sentiment d’impuissance (mon pouvoir par rapport au pouvoir de l’autre)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Décentré, culpabilité, responsabilité, perception déformée, évaluation irréaliste du danger et de l’impuissance = perte de notion de son propre pouvoir et sentiment d’impuissance généralisé = victimisation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F7-2352-2E4B-AA2D-E2A5F36838B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 violence confondue et toutes sortes de vicitmes confondues </a:t>
            </a:r>
          </a:p>
          <a:p>
            <a:pPr lvl="0"/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Humiliation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peur, Honte, doute, culpabilité qui l’amène dans l’impuissance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court terme, c’est d’avoir vécu une impuissance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long terme et dans la gravité, déformation de la perception réaliste : un sentiment d’impuissance (mon pouvoir par rapport au pouvoir de l’autre)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Décentré, culpabilité, responsabilité, perception déformée, évaluation irréaliste du danger et de l’impuissance = perte de notion de son propre pouvoir et sentiment d’impuissance généralisé = victimisation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F7-2352-2E4B-AA2D-E2A5F36838B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avec 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32F091E-A9CA-C048-AB56-8B079EAC4D48}" type="datetimeFigureOut">
              <a:rPr lang="fr-FR" smtClean="0"/>
              <a:pPr/>
              <a:t>13/04/15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5007C57-4846-8546-9FDC-7CF3AD46674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edit?o=U&amp;video_id=uMfvfWTAAo4" TargetMode="Externa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244" y="293092"/>
            <a:ext cx="7856653" cy="2400563"/>
          </a:xfr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/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r>
              <a:rPr lang="fr-FR" sz="4000" b="1" dirty="0" smtClean="0">
                <a:solidFill>
                  <a:srgbClr val="000000"/>
                </a:solidFill>
              </a:rPr>
              <a:t>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/>
            </a:r>
            <a:br>
              <a:rPr lang="fr-FR" sz="4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2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  <a:t>IMPACT </a:t>
            </a:r>
            <a:br>
              <a:rPr lang="fr-FR" sz="2800" b="1" dirty="0" smtClean="0">
                <a:solidFill>
                  <a:srgbClr val="000000"/>
                </a:solidFill>
                <a:latin typeface="Bernard MT Condensed"/>
                <a:cs typeface="Bernard MT Condensed"/>
              </a:rPr>
            </a:br>
            <a:r>
              <a:rPr lang="fr-FR" sz="2800" b="1" i="1" dirty="0" smtClean="0">
                <a:solidFill>
                  <a:srgbClr val="000000"/>
                </a:solidFill>
              </a:rPr>
              <a:t>de la </a:t>
            </a:r>
            <a:r>
              <a:rPr lang="fr-FR" sz="4000" b="1" dirty="0" smtClean="0">
                <a:solidFill>
                  <a:srgbClr val="9F1D4F"/>
                </a:solidFill>
                <a:latin typeface="Braggadocio"/>
                <a:cs typeface="Braggadocio"/>
              </a:rPr>
              <a:t>VIOLENCE</a:t>
            </a:r>
            <a:r>
              <a:rPr lang="fr-FR" sz="4000" b="1" dirty="0" smtClean="0">
                <a:solidFill>
                  <a:srgbClr val="9F1D4F"/>
                </a:solidFill>
              </a:rPr>
              <a:t>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3200" b="1" i="1" dirty="0" smtClean="0">
                <a:solidFill>
                  <a:srgbClr val="000000"/>
                </a:solidFill>
              </a:rPr>
              <a:t>sur le </a:t>
            </a:r>
            <a: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  <a:t>POUVOIR</a:t>
            </a:r>
            <a:br>
              <a:rPr lang="fr-FR" sz="4000" b="1" dirty="0" smtClean="0">
                <a:solidFill>
                  <a:srgbClr val="000000"/>
                </a:solidFill>
                <a:latin typeface="Bauhaus 93"/>
                <a:cs typeface="Bauhaus 93"/>
              </a:rPr>
            </a:br>
            <a:endParaRPr lang="fr-FR" sz="4000" b="1" dirty="0">
              <a:solidFill>
                <a:srgbClr val="000000"/>
              </a:solidFill>
              <a:latin typeface="Bauhaus 93"/>
              <a:cs typeface="Bauhaus 93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56358" y="2979799"/>
            <a:ext cx="3804797" cy="11740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fr-FR" sz="2800" b="1" i="1" dirty="0" smtClean="0"/>
          </a:p>
          <a:p>
            <a:pPr algn="ctr"/>
            <a:r>
              <a:rPr lang="fr-FR" sz="2800" b="1" i="1" dirty="0" smtClean="0"/>
              <a:t>Comment passer de la Toile à l’Étoile ?</a:t>
            </a:r>
            <a:endParaRPr lang="fr-FR" sz="28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25724" y="4954653"/>
            <a:ext cx="6544884" cy="169277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Bauhaus 93"/>
                <a:cs typeface="Bauhaus 93"/>
              </a:rPr>
              <a:t>DIANE PRUD’HOMME</a:t>
            </a:r>
          </a:p>
          <a:p>
            <a:pPr algn="ctr"/>
            <a:r>
              <a:rPr lang="fr-FR" sz="2000" dirty="0" smtClean="0">
                <a:solidFill>
                  <a:srgbClr val="000000"/>
                </a:solidFill>
                <a:latin typeface="+mj-lt"/>
                <a:cs typeface="Baskerville"/>
              </a:rPr>
              <a:t>dans le cadre de </a:t>
            </a:r>
            <a:r>
              <a:rPr lang="fr-FR" sz="2000" b="1" i="1" dirty="0" smtClean="0">
                <a:solidFill>
                  <a:srgbClr val="000000"/>
                </a:solidFill>
                <a:latin typeface="+mj-lt"/>
                <a:cs typeface="Baskerville"/>
              </a:rPr>
              <a:t>l’Empreinte des femmes 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+mj-lt"/>
                <a:cs typeface="Baskerville"/>
              </a:rPr>
              <a:t>Congrès régional sur la condition 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+mj-lt"/>
                <a:cs typeface="Baskerville"/>
              </a:rPr>
              <a:t>des femmes des Laurentides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+mj-lt"/>
                <a:cs typeface="Baskerville"/>
              </a:rPr>
              <a:t>14-15 avril 2015</a:t>
            </a:r>
            <a:endParaRPr lang="fr-FR" sz="2000" b="1" dirty="0">
              <a:solidFill>
                <a:srgbClr val="000000"/>
              </a:solidFill>
              <a:latin typeface="+mj-lt"/>
              <a:cs typeface="Baskerville"/>
            </a:endParaRPr>
          </a:p>
        </p:txBody>
      </p:sp>
      <p:pic>
        <p:nvPicPr>
          <p:cNvPr id="8" name="Image 7" descr="toile-araignee-halloween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1363" y="2723370"/>
            <a:ext cx="1478443" cy="1502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42" y="2794574"/>
            <a:ext cx="1309665" cy="1515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9567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 : 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Réponse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</a:br>
            <a:r>
              <a:rPr lang="fr-FR" sz="3600" dirty="0" smtClean="0">
                <a:solidFill>
                  <a:srgbClr val="9F1D4F"/>
                </a:solidFill>
                <a:latin typeface="Bauhaus 93"/>
                <a:cs typeface="Bauhaus 93"/>
              </a:rPr>
              <a:t>5</a:t>
            </a:r>
            <a:r>
              <a:rPr lang="fr-FR" sz="2400" dirty="0" smtClean="0">
                <a:solidFill>
                  <a:schemeClr val="bg1"/>
                </a:solidFill>
                <a:latin typeface="Bauhaus 93"/>
                <a:cs typeface="Bauhaus 93"/>
              </a:rPr>
              <a:t>: Toutes ces réponses</a:t>
            </a:r>
            <a:endParaRPr lang="fr-FR" sz="2400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038" y="823448"/>
            <a:ext cx="5637812" cy="4982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les femmes sont préparées à tolérer la violence par la socialisation;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elles vivent des expériences de violence;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ces expériences sont justifiées sur la base de leur responsabilité;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moins elles sont protégées de la part de leur entourage; </a:t>
            </a:r>
          </a:p>
          <a:p>
            <a:pPr>
              <a:buNone/>
            </a:pPr>
            <a:r>
              <a:rPr lang="fr-FR" sz="7200" b="1" dirty="0" smtClean="0">
                <a:solidFill>
                  <a:srgbClr val="000000"/>
                </a:solidFill>
              </a:rPr>
              <a:t>ET PLUS ELLES RISQUENT DE VICTIMISER.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la socialisation permet aux femmes d’assumer leur pouvoir 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les femmes sont résilientes;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 la société condamne les agressions qu’elles ont subies;</a:t>
            </a:r>
          </a:p>
          <a:p>
            <a:r>
              <a:rPr lang="fr-FR" sz="6400" dirty="0" smtClean="0">
                <a:solidFill>
                  <a:srgbClr val="000000"/>
                </a:solidFill>
              </a:rPr>
              <a:t>Plus, les femmes sont protégées et soutenues par leur entourage;</a:t>
            </a:r>
          </a:p>
          <a:p>
            <a:pPr>
              <a:buNone/>
            </a:pPr>
            <a:r>
              <a:rPr lang="fr-FR" sz="8000" b="1" dirty="0" smtClean="0">
                <a:solidFill>
                  <a:srgbClr val="000000"/>
                </a:solidFill>
              </a:rPr>
              <a:t>ET MOINS ELLES RISQUENT DE VICTIMISER</a:t>
            </a:r>
          </a:p>
          <a:p>
            <a:endParaRPr lang="fr-FR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3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49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-10-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46" y="503238"/>
            <a:ext cx="8825336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Les ÉTAPES de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DÉVICTIMISATION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342106" y="2580238"/>
          <a:ext cx="6685352" cy="37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01"/>
                <a:gridCol w="4838151"/>
              </a:tblGrid>
              <a:tr h="76979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Bauhaus 93"/>
                          <a:cs typeface="Bauhaus 93"/>
                        </a:rPr>
                        <a:t>ÉTAPES</a:t>
                      </a:r>
                      <a:endParaRPr lang="fr-FR" sz="3600" dirty="0">
                        <a:latin typeface="Bauhaus 93"/>
                        <a:cs typeface="Bauhaus 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Apple Casual"/>
                          <a:cs typeface="Apple Casual"/>
                        </a:rPr>
                        <a:t>LES SOUS-ÉTAPES</a:t>
                      </a:r>
                      <a:endParaRPr lang="fr-FR" sz="3600" dirty="0">
                        <a:latin typeface="Apple Casual"/>
                        <a:cs typeface="Apple Casual"/>
                      </a:endParaRPr>
                    </a:p>
                  </a:txBody>
                  <a:tcPr/>
                </a:tc>
              </a:tr>
              <a:tr h="76979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</a:t>
                      </a:r>
                      <a:r>
                        <a:rPr lang="fr-FR" b="1" baseline="30000" dirty="0" smtClean="0"/>
                        <a:t>ère</a:t>
                      </a:r>
                      <a:r>
                        <a:rPr lang="fr-FR" b="1" baseline="0" dirty="0" smtClean="0"/>
                        <a:t> étape : La </a:t>
                      </a:r>
                      <a:r>
                        <a:rPr lang="fr-FR" b="1" dirty="0" smtClean="0"/>
                        <a:t>reconnaissance de la victimisation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Retour sur </a:t>
                      </a:r>
                      <a:r>
                        <a:rPr lang="fr-FR" b="1" baseline="0" dirty="0" smtClean="0"/>
                        <a:t>la socialisation victimisante, sur les expériences d’agression et les cycles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Identification des forces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La</a:t>
                      </a:r>
                      <a:r>
                        <a:rPr lang="fr-FR" b="1" baseline="0" dirty="0" smtClean="0"/>
                        <a:t> construction de la Toile de l’impuissance</a:t>
                      </a:r>
                    </a:p>
                    <a:p>
                      <a:endParaRPr lang="fr-FR" b="1" dirty="0"/>
                    </a:p>
                  </a:txBody>
                  <a:tcPr/>
                </a:tc>
              </a:tr>
              <a:tr h="150355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</a:t>
                      </a:r>
                      <a:r>
                        <a:rPr lang="fr-FR" b="1" baseline="30000" dirty="0" smtClean="0"/>
                        <a:t>e</a:t>
                      </a:r>
                      <a:r>
                        <a:rPr lang="fr-FR" b="1" dirty="0" smtClean="0"/>
                        <a:t> étape : L’intervention en dévictimisation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Identification des messages opprimants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Contre-argumentation</a:t>
                      </a:r>
                      <a:r>
                        <a:rPr lang="fr-FR" b="1" baseline="0" dirty="0" smtClean="0"/>
                        <a:t> des messages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L’exploration des moyens de réactions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L’effet sur la toile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4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-11-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359" y="3266059"/>
            <a:ext cx="1699641" cy="1726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64" y="5040221"/>
            <a:ext cx="1309665" cy="1515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L’HISTOIRE DE MAYA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445" y="1735138"/>
            <a:ext cx="8878424" cy="4820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dirty="0" smtClean="0">
                <a:solidFill>
                  <a:srgbClr val="000000"/>
                </a:solidFill>
                <a:hlinkClick r:id="rId2"/>
              </a:rPr>
              <a:t>https://www.youtube.com/</a:t>
            </a:r>
            <a:r>
              <a:rPr lang="fr-FR" sz="1800" dirty="0" smtClean="0">
                <a:solidFill>
                  <a:srgbClr val="000000"/>
                </a:solidFill>
                <a:hlinkClick r:id="rId2"/>
              </a:rPr>
              <a:t>edito</a:t>
            </a:r>
            <a:r>
              <a:rPr lang="fr-FR" sz="1800" dirty="0" smtClean="0">
                <a:solidFill>
                  <a:srgbClr val="000000"/>
                </a:solidFill>
                <a:hlinkClick r:id="rId2"/>
              </a:rPr>
              <a:t>=U&amp;video_id=uMfvfWTAAo4</a:t>
            </a:r>
            <a:endParaRPr lang="fr-FR" sz="18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4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-12-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IMG_0827.jpg"/>
          <p:cNvPicPr>
            <a:picLocks noChangeAspect="1"/>
          </p:cNvPicPr>
          <p:nvPr/>
        </p:nvPicPr>
        <p:blipFill>
          <a:blip r:embed="rId3">
            <a:lum bright="17000" contrast="35000"/>
            <a:alphaModFix/>
          </a:blip>
          <a:srcRect l="6857" t="32358" r="45382" b="26736"/>
          <a:stretch>
            <a:fillRect/>
          </a:stretch>
        </p:blipFill>
        <p:spPr>
          <a:xfrm>
            <a:off x="3237556" y="2288888"/>
            <a:ext cx="2874725" cy="451479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La </a:t>
            </a: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RECONNAISSANCE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 de la VICTIMISATION de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MAYA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890" y="1735138"/>
            <a:ext cx="8015110" cy="48203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000000"/>
                </a:solidFill>
              </a:rPr>
              <a:t>LE PARCOURS DES </a:t>
            </a:r>
            <a:r>
              <a:rPr lang="fr-FR" b="1" dirty="0" smtClean="0">
                <a:solidFill>
                  <a:srgbClr val="800000"/>
                </a:solidFill>
                <a:latin typeface="Apple Casual"/>
                <a:cs typeface="Apple Casual"/>
              </a:rPr>
              <a:t>VIOLENCES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De quelles expériences d’agression s’agit-il ? Comment étaient-elles justifiées ? Quels étaient leurs messages ?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Quel effet chaque expérience et ses justifications ont-elles eu sur Maya ? </a:t>
            </a:r>
            <a:r>
              <a:rPr lang="fr-FR" sz="1800" b="1" dirty="0" smtClean="0">
                <a:solidFill>
                  <a:srgbClr val="000000"/>
                </a:solidFill>
              </a:rPr>
              <a:t>Comment s’est-elle sentie ? Comment cela a influencé sa perception de la situation et d’elle-même ?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Est-ce qu’il y a des justifications à laquelle elle a adhéré ? Lesquelles ? </a:t>
            </a:r>
            <a:r>
              <a:rPr lang="fr-FR" sz="1800" b="1" dirty="0" smtClean="0">
                <a:solidFill>
                  <a:srgbClr val="000000"/>
                </a:solidFill>
              </a:rPr>
              <a:t>Pourquoi a-t-elle si bien connecté avec elles ? </a:t>
            </a:r>
            <a:r>
              <a:rPr lang="fr-FR" b="1" dirty="0" smtClean="0">
                <a:solidFill>
                  <a:srgbClr val="000000"/>
                </a:solidFill>
              </a:rPr>
              <a:t>Quel est le lien entre ce message et les attentes sociales qu’on a envers les filles ? </a:t>
            </a:r>
            <a:r>
              <a:rPr lang="fr-FR" sz="1800" b="1" dirty="0" smtClean="0">
                <a:solidFill>
                  <a:srgbClr val="000000"/>
                </a:solidFill>
              </a:rPr>
              <a:t>Quelle est la résonnance de ces messages dans la vie de Maya ?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Quelle fut sa réaction ? </a:t>
            </a:r>
            <a:r>
              <a:rPr lang="fr-FR" sz="1800" b="1" dirty="0" smtClean="0">
                <a:solidFill>
                  <a:srgbClr val="000000"/>
                </a:solidFill>
              </a:rPr>
              <a:t>Est-ce qu’elle s’est sentie libre de réagir ? Quels étaient ses choix de réaction ?</a:t>
            </a:r>
          </a:p>
          <a:p>
            <a:pPr>
              <a:buFont typeface="Arial"/>
              <a:buChar char="•"/>
            </a:pPr>
            <a:r>
              <a:rPr lang="fr-FR" sz="2353" b="1" dirty="0" smtClean="0">
                <a:solidFill>
                  <a:srgbClr val="000000"/>
                </a:solidFill>
              </a:rPr>
              <a:t>Que retient-elle de cette expérience ? </a:t>
            </a:r>
            <a:r>
              <a:rPr lang="fr-FR" sz="1800" b="1" dirty="0" smtClean="0">
                <a:solidFill>
                  <a:srgbClr val="000000"/>
                </a:solidFill>
              </a:rPr>
              <a:t>Quel bilan fait-elle sur elle et sur la réaction qu’elle a eue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5387307"/>
            <a:ext cx="11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2000" y="6533444"/>
            <a:ext cx="49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-13-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889" y="503238"/>
            <a:ext cx="8142111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Les FORCES PERSONNELLES de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MAYA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0556" y="1735138"/>
            <a:ext cx="7663553" cy="4820398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Est-que Maya a des ressources sur lesquelles elle peut compter ?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Sur le plan personnel (façon de voir la vie, humeurs, etc)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Sur le plan du soutien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Sur le plan financier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Est-ce que son entourage considère son conjoint comme un agresseur et Maya comme la victime ? </a:t>
            </a:r>
            <a:r>
              <a:rPr lang="fr-FR" dirty="0" smtClean="0">
                <a:solidFill>
                  <a:srgbClr val="000000"/>
                </a:solidFill>
              </a:rPr>
              <a:t>Est-ce qu’il la soutienne dans sa démarche d’affirmation ?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800000"/>
                </a:solidFill>
              </a:rPr>
              <a:t>À CHACUNE SA TOILE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Selon les contraintes de sa socialisation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Selon l’ampleur des agressions et la pertinence des messages opprimants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Selon la réaction des autres face aux agressions subies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5387307"/>
            <a:ext cx="11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69111" y="6378222"/>
            <a:ext cx="73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-14-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45" y="503238"/>
            <a:ext cx="8770897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La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TOILE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 de l’IMPUISSANCE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0557" y="1735138"/>
            <a:ext cx="5263444" cy="4820398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2"/>
          <a:srcRect l="14900"/>
          <a:stretch>
            <a:fillRect/>
          </a:stretch>
        </p:blipFill>
        <p:spPr>
          <a:xfrm>
            <a:off x="3163243" y="1581611"/>
            <a:ext cx="2907172" cy="52451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50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-15-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50" y="4034090"/>
            <a:ext cx="2707265" cy="2750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Virage 7"/>
          <p:cNvSpPr/>
          <p:nvPr/>
        </p:nvSpPr>
        <p:spPr>
          <a:xfrm rot="4842525">
            <a:off x="5723781" y="4857795"/>
            <a:ext cx="538431" cy="1177826"/>
          </a:xfrm>
          <a:prstGeom prst="bentArrow">
            <a:avLst>
              <a:gd name="adj1" fmla="val 19897"/>
              <a:gd name="adj2" fmla="val 25000"/>
              <a:gd name="adj3" fmla="val 38178"/>
              <a:gd name="adj4" fmla="val 3419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Virage 11"/>
          <p:cNvSpPr/>
          <p:nvPr/>
        </p:nvSpPr>
        <p:spPr>
          <a:xfrm rot="11139107">
            <a:off x="2991587" y="4988276"/>
            <a:ext cx="1174990" cy="822960"/>
          </a:xfrm>
          <a:prstGeom prst="bentArrow">
            <a:avLst>
              <a:gd name="adj1" fmla="val 14040"/>
              <a:gd name="adj2" fmla="val 25000"/>
              <a:gd name="adj3" fmla="val 50000"/>
              <a:gd name="adj4" fmla="val 437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ZoneTexte 12"/>
          <p:cNvSpPr txBox="1"/>
          <p:nvPr/>
        </p:nvSpPr>
        <p:spPr>
          <a:xfrm>
            <a:off x="739614" y="4535946"/>
            <a:ext cx="25443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LES MESSAGES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INTÉGRÉS: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Les messages donnés lors des agressions qui amènent la femme dans l’impuissance</a:t>
            </a:r>
          </a:p>
        </p:txBody>
      </p:sp>
      <p:sp>
        <p:nvSpPr>
          <p:cNvPr id="14" name="Virage 13"/>
          <p:cNvSpPr/>
          <p:nvPr/>
        </p:nvSpPr>
        <p:spPr>
          <a:xfrm>
            <a:off x="4851940" y="3817640"/>
            <a:ext cx="1765709" cy="822960"/>
          </a:xfrm>
          <a:prstGeom prst="bentArrow">
            <a:avLst>
              <a:gd name="adj1" fmla="val 11261"/>
              <a:gd name="adj2" fmla="val 24152"/>
              <a:gd name="adj3" fmla="val 25000"/>
              <a:gd name="adj4" fmla="val 5053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7513" y="3293182"/>
            <a:ext cx="228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LE CONTOUR DE LA TOILE: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Les attentes sociales et les pressions dans le cadre de leur socialisation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7513" y="5230908"/>
            <a:ext cx="2186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00000"/>
                </a:solidFill>
              </a:rPr>
              <a:t>LES FILS:</a:t>
            </a:r>
          </a:p>
          <a:p>
            <a:pPr lvl="0"/>
            <a:r>
              <a:rPr lang="fr-FR" b="1" dirty="0" smtClean="0">
                <a:solidFill>
                  <a:srgbClr val="000000"/>
                </a:solidFill>
              </a:rPr>
              <a:t>Ils représentent toutes les expériences d’agression</a:t>
            </a: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45" y="503238"/>
            <a:ext cx="8770897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La CONSTRUCTION de la TOILE</a:t>
            </a:r>
            <a:b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</a:b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de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MAYA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222" y="1735138"/>
            <a:ext cx="5407193" cy="4820398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Où est située la toile sur sa silhouette ? </a:t>
            </a:r>
            <a:r>
              <a:rPr lang="fr-FR" sz="1800" dirty="0" smtClean="0">
                <a:solidFill>
                  <a:srgbClr val="000000"/>
                </a:solidFill>
              </a:rPr>
              <a:t>Quel est son ampleur ?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Comment se dessine le contour de sa toile ? </a:t>
            </a:r>
            <a:r>
              <a:rPr lang="fr-FR" sz="1800" dirty="0" smtClean="0">
                <a:solidFill>
                  <a:srgbClr val="000000"/>
                </a:solidFill>
              </a:rPr>
              <a:t>La marque de son fil ? Les messages des attentes sociales qui l’entourent et qui caractérisent sa socialisation ? Quels sont les plus marquants ?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Quels sont les caractéristiques des fils ? </a:t>
            </a:r>
            <a:r>
              <a:rPr lang="fr-FR" sz="1800" dirty="0" smtClean="0">
                <a:solidFill>
                  <a:srgbClr val="000000"/>
                </a:solidFill>
              </a:rPr>
              <a:t>Serrés ou espacés, épaissis ou légers, aérés ou en fouillis, noirs ou en couleur, etc ? Texture collante ou non ?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Quels sont les mots retenus qui illustrent les messages intégrés au fil des expériences ? 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-16-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56" y="1735138"/>
            <a:ext cx="2318366" cy="36153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47" y="3796227"/>
            <a:ext cx="1978097" cy="2028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889" y="503238"/>
            <a:ext cx="8142111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L’INTERVENTION en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DÉVICTIMISATION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0444" y="1735138"/>
            <a:ext cx="7423665" cy="48203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bg1"/>
                </a:solidFill>
              </a:rPr>
              <a:t>JEU DE RÔLE : Maya et des intervenantes à tour de rôle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Identification avec Maya du message opprimant qu’elle voudrait se départir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 Contre-argumentation du message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Questionner l’origine du message, ce qu’il lui dit, son impact, ses ramifications et son parcours: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Est-ce un message opprimant ? 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Quel est son degré d’ancrage ? 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À quoi est-il relié ?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Repérer avec elle l’illogisme et le biais de ce message afin de l’ébranler et trouver des arguments: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Quels sont les arguments qui la recentrent le plus ?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Quelle est la part du vrai et du faux dans ce message ?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Si l’on se concentre sur le faux, comment le contrer ?</a:t>
            </a:r>
          </a:p>
          <a:p>
            <a:pPr lvl="2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Quel aspect de ce message est le plus troublant, solide, embarrassant	</a:t>
            </a:r>
          </a:p>
          <a:p>
            <a:pPr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5387307"/>
            <a:ext cx="11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69111" y="6378222"/>
            <a:ext cx="73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-17-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	-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7999" y="6265333"/>
            <a:ext cx="379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ÉCHANGE SUR L’EXPÉRIENCE</a:t>
            </a: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889" y="503238"/>
            <a:ext cx="8142111" cy="8683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L’INTERVENTION en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DÉVICTIMISATION</a:t>
            </a:r>
            <a:endParaRPr lang="fr-FR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0444" y="1735138"/>
            <a:ext cx="7423665" cy="48203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bg1"/>
                </a:solidFill>
              </a:rPr>
              <a:t>LES AUTRES ÉTAPES: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L’exploration des moyens de réactions: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Revenir avec Maya sur l’agression pour laquelle le message opprimant a été utilisé;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Évaluer réalistement la situation;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Trouver avec Maya comment elle aurait pu réagir autrement (s’il y a lieu) en commençant par:  </a:t>
            </a:r>
            <a:r>
              <a:rPr lang="fr-FR" b="1" i="1" dirty="0" smtClean="0">
                <a:solidFill>
                  <a:schemeClr val="bg1"/>
                </a:solidFill>
              </a:rPr>
              <a:t>Si j’avais été centrée sur moi, sur mes droits, sur mon outrage</a:t>
            </a:r>
            <a:r>
              <a:rPr lang="fr-FR" dirty="0" smtClean="0">
                <a:solidFill>
                  <a:schemeClr val="bg1"/>
                </a:solidFill>
              </a:rPr>
              <a:t>…</a:t>
            </a:r>
          </a:p>
          <a:p>
            <a:pPr lvl="2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Quels auraient été les moyens de réactions possibles ? Etc.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 L’effet sur la toile: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Identifier avec Maya l’effet que le moyen de réaction hypothétique aurait sur elle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Pratiquer avec elle des scénarios de reprise de pouvoir et évaluer ensuite l’effet, ou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Évaluer les expériences où Maya en est arrivée à prendre le risque de se choisir, de s’affirmer, de ne pas se soumettre et constater l’effet que cette réaction a eu sur sa toile de l’impuissance</a:t>
            </a:r>
          </a:p>
          <a:p>
            <a:pPr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5387307"/>
            <a:ext cx="11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69111" y="6378222"/>
            <a:ext cx="73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-18-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46" y="0"/>
            <a:ext cx="8825336" cy="13716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Le </a:t>
            </a:r>
            <a:r>
              <a:rPr lang="fr-FR" dirty="0" smtClean="0">
                <a:solidFill>
                  <a:srgbClr val="800000"/>
                </a:solidFill>
                <a:latin typeface="Apple Casual"/>
                <a:cs typeface="Apple Casual"/>
              </a:rPr>
              <a:t>PROCESSUS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 de DÉVICTIMISATION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039540" y="1372839"/>
          <a:ext cx="7852019" cy="527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38"/>
                <a:gridCol w="2988083"/>
                <a:gridCol w="3336298"/>
              </a:tblGrid>
              <a:tr h="102353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Bauhaus 93"/>
                          <a:cs typeface="Bauhaus 93"/>
                        </a:rPr>
                        <a:t>ÉTAPE</a:t>
                      </a:r>
                      <a:endParaRPr lang="fr-FR" sz="3600" dirty="0">
                        <a:latin typeface="Bauhaus 93"/>
                        <a:cs typeface="Bauhaus 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Bauhaus 93"/>
                          <a:cs typeface="Bauhaus 93"/>
                        </a:rPr>
                        <a:t>TOILE</a:t>
                      </a:r>
                      <a:endParaRPr lang="fr-FR" sz="3600" dirty="0">
                        <a:latin typeface="Bauhaus 93"/>
                        <a:cs typeface="Bauhaus 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Bauhaus 93"/>
                          <a:cs typeface="Bauhaus 93"/>
                        </a:rPr>
                        <a:t>ÉTOILE</a:t>
                      </a:r>
                      <a:endParaRPr lang="fr-FR" sz="3600" dirty="0">
                        <a:latin typeface="Bauhaus 93"/>
                        <a:cs typeface="Bauhaus 93"/>
                      </a:endParaRPr>
                    </a:p>
                  </a:txBody>
                  <a:tcPr/>
                </a:tc>
              </a:tr>
              <a:tr h="46952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MESSAGES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intégrés (appropriation)</a:t>
                      </a:r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démystifiés (désappropriation)</a:t>
                      </a:r>
                      <a:endParaRPr lang="fr-FR" b="1" dirty="0"/>
                    </a:p>
                  </a:txBody>
                  <a:tcPr/>
                </a:tc>
              </a:tr>
              <a:tr h="131249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EFFET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peur/doute/culpabilité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banalisation/responsabilisation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décentrée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indignation/outrage/colère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centrée</a:t>
                      </a:r>
                      <a:endParaRPr lang="fr-FR" b="1" dirty="0"/>
                    </a:p>
                  </a:txBody>
                  <a:tcPr/>
                </a:tc>
              </a:tr>
              <a:tr h="127988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RÉACTION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évaluation biaisée de la situation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conformisme et adaptation aux autres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dirty="0" smtClean="0"/>
                        <a:t> évaluation réaliste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exploration des moyens de reprise de pouvoir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fr-FR" b="1" dirty="0"/>
                    </a:p>
                  </a:txBody>
                  <a:tcPr/>
                </a:tc>
              </a:tr>
              <a:tr h="102353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BILAN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apprentissage de l’impuissance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perte de pouvoir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apprentissage de l’affirmation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b="1" baseline="0" dirty="0" smtClean="0"/>
                        <a:t> reprise de pouvoir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49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-19-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OBJECTIFS de 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L’ATELIER</a:t>
            </a:r>
            <a:endParaRPr lang="fr-FR" dirty="0">
              <a:solidFill>
                <a:srgbClr val="9F1D4F"/>
              </a:solidFill>
              <a:latin typeface="Apple Casual"/>
              <a:cs typeface="Apple Casu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0557" y="1735138"/>
            <a:ext cx="5263444" cy="4820398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Démystifier l’impact de la violence sur le pouvoir des victimes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Comprendre le processus de victimisation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Pratiquer le processus de dévictimisation, de reprise de pouvoir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3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-2-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96111" y="6505222"/>
            <a:ext cx="53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-20-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26" y="253122"/>
            <a:ext cx="3935303" cy="61791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08" y="3712490"/>
            <a:ext cx="2736520" cy="3153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5689601" cy="48203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QU’EST-CE QUE LA VIOLENCE PRODUIT CHEZ LA VICTIME </a:t>
            </a:r>
            <a:r>
              <a:rPr lang="fr-FR" sz="2800" dirty="0" smtClean="0">
                <a:solidFill>
                  <a:srgbClr val="9F1D4F"/>
                </a:solidFill>
                <a:latin typeface="Bauhaus 93"/>
                <a:cs typeface="Bauhaus 93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Elle lui fait perdre des plumes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Elle lui enlève son pouvoir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Elle lui fait perdre sa candeur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Toutes ces réponses: 1-2-3</a:t>
            </a: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 </a:t>
            </a: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2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-3-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316" y="412573"/>
            <a:ext cx="1301737" cy="1322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32" y="412573"/>
            <a:ext cx="1147681" cy="1322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9567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 : 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Réponse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</a:br>
            <a:r>
              <a:rPr lang="fr-FR" sz="3600" dirty="0" smtClean="0">
                <a:solidFill>
                  <a:srgbClr val="9F1D4F"/>
                </a:solidFill>
                <a:latin typeface="Bauhaus 93"/>
                <a:cs typeface="Bauhaus 93"/>
              </a:rPr>
              <a:t>2</a:t>
            </a:r>
            <a:r>
              <a:rPr lang="fr-FR" sz="2400" dirty="0" smtClean="0">
                <a:solidFill>
                  <a:schemeClr val="bg1"/>
                </a:solidFill>
                <a:latin typeface="Bauhaus 93"/>
                <a:cs typeface="Bauhaus 93"/>
              </a:rPr>
              <a:t> : Elle lui enlève son pouvoir même si toutes ces réponses pourraient être possibles</a:t>
            </a:r>
            <a:endParaRPr lang="fr-FR" sz="3600" dirty="0">
              <a:solidFill>
                <a:srgbClr val="9F1D4F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038" y="1199444"/>
            <a:ext cx="5375963" cy="53560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L’agresseur qui utilise la violence pro-active porte la claire intention de mettre la victime dans l’impuissance, de la paralyser.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C’est un rapport de pouvoir: pour augmenter son pouvoir, il fait basculer celui de la victime.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La victime perd en fait le contrôle de sa vie, de la situation par la douleur, l’humiliation, la peur, la honte, la culpabilité.</a:t>
            </a:r>
            <a:endParaRPr lang="fr-FR" sz="2800" dirty="0" smtClean="0">
              <a:solidFill>
                <a:srgbClr val="000000"/>
              </a:solidFill>
              <a:cs typeface="Bauhaus 93"/>
            </a:endParaRP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3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-4-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5689601" cy="48203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QU’EST-CE QUI PEUT ARRIVER SI L’EXPÉRIENCE SE RÉPÈTE </a:t>
            </a:r>
            <a:r>
              <a:rPr lang="fr-FR" sz="2800" dirty="0" smtClean="0">
                <a:solidFill>
                  <a:srgbClr val="9F1D4F"/>
                </a:solidFill>
                <a:latin typeface="Bauhaus 93"/>
                <a:cs typeface="Bauhaus 93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Un processus de victimisation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victime devient une dominatrice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victime s’habitue et tranquillement, cela ne lui fait plus rien</a:t>
            </a: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 </a:t>
            </a: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2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-5-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150" y="503238"/>
            <a:ext cx="1173180" cy="1191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254" y="456671"/>
            <a:ext cx="1074747" cy="1238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9567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 : 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Réponse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</a:br>
            <a:r>
              <a:rPr lang="fr-FR" sz="3600" dirty="0" smtClean="0">
                <a:solidFill>
                  <a:srgbClr val="9F1D4F"/>
                </a:solidFill>
                <a:latin typeface="Bauhaus 93"/>
                <a:cs typeface="Bauhaus 93"/>
              </a:rPr>
              <a:t>1</a:t>
            </a:r>
            <a:r>
              <a:rPr lang="fr-FR" sz="2400" dirty="0" smtClean="0">
                <a:solidFill>
                  <a:schemeClr val="bg1"/>
                </a:solidFill>
                <a:latin typeface="Bauhaus 93"/>
                <a:cs typeface="Bauhaus 93"/>
              </a:rPr>
              <a:t>: un processus de victimisation</a:t>
            </a:r>
            <a:endParaRPr lang="fr-FR" sz="2400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038" y="1199444"/>
            <a:ext cx="5375963" cy="5356092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La victime est de plus en plus décentrée, et responsabilisée de ce qu’elle a subi</a:t>
            </a:r>
          </a:p>
          <a:p>
            <a:pPr lvl="0"/>
            <a:r>
              <a:rPr lang="fr-FR" sz="2800" dirty="0" smtClean="0">
                <a:solidFill>
                  <a:schemeClr val="bg1"/>
                </a:solidFill>
              </a:rPr>
              <a:t>Sa perception est déformée, de sorte qu’elle a une évaluation de plus en plus irréaliste du danger et de son pouvoir</a:t>
            </a:r>
          </a:p>
          <a:p>
            <a:pPr lvl="0"/>
            <a:r>
              <a:rPr lang="fr-FR" sz="2800" dirty="0" smtClean="0">
                <a:solidFill>
                  <a:schemeClr val="bg1"/>
                </a:solidFill>
              </a:rPr>
              <a:t>Elle généralise son sentiment d’impuissance à toutes sortes de situation = perte de notion de son propre pouvoir </a:t>
            </a:r>
          </a:p>
          <a:p>
            <a:pPr lvl="0"/>
            <a:endParaRPr lang="fr-CA" sz="2800" dirty="0" smtClean="0">
              <a:solidFill>
                <a:schemeClr val="bg1"/>
              </a:solidFill>
            </a:endParaRP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3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-6-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444" y="1735138"/>
            <a:ext cx="6462889" cy="48203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QUELLE EST LA DIFFÉRENCE ENTRE UN HOMME ET UNE FEMME DANS LA VICTIMISATION </a:t>
            </a:r>
            <a:r>
              <a:rPr lang="fr-FR" sz="2800" dirty="0" smtClean="0">
                <a:solidFill>
                  <a:srgbClr val="9F1D4F"/>
                </a:solidFill>
                <a:latin typeface="Bauhaus 93"/>
                <a:cs typeface="Bauhaus 93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L’homme est plus fort, donc il ne victimise pas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femme est plus sensible, donc elle victimise plus facilement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femme est davantage socialisée à l’impuissance</a:t>
            </a: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2"/>
          <a:srcRect l="14900"/>
          <a:stretch>
            <a:fillRect/>
          </a:stretch>
        </p:blipFill>
        <p:spPr>
          <a:xfrm>
            <a:off x="6787444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-7-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56" y="503238"/>
            <a:ext cx="1173180" cy="1191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86" y="412879"/>
            <a:ext cx="1147415" cy="1322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9567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 : 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Réponse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</a:br>
            <a:r>
              <a:rPr lang="fr-FR" sz="3600" dirty="0" smtClean="0">
                <a:solidFill>
                  <a:srgbClr val="9F1D4F"/>
                </a:solidFill>
                <a:latin typeface="Bauhaus 93"/>
                <a:cs typeface="Bauhaus 93"/>
              </a:rPr>
              <a:t>3 </a:t>
            </a:r>
            <a:r>
              <a:rPr lang="fr-FR" sz="2400" dirty="0" smtClean="0">
                <a:solidFill>
                  <a:schemeClr val="bg1"/>
                </a:solidFill>
                <a:latin typeface="Bauhaus 93"/>
                <a:cs typeface="Bauhaus 93"/>
              </a:rPr>
              <a:t>: La femme est socialisée à l’impuissance</a:t>
            </a:r>
            <a:endParaRPr lang="fr-FR" sz="2400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038" y="1199444"/>
            <a:ext cx="5375963" cy="53560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Les femmes sont préparées dans le cadre de leur socialisation à tolérer la violence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Leur socialisation s’inscrit dans les valeurs de la société selon les attentes qu’elle a envers les femmes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Pour qu’une société soit victimisante envers les femmes, il faut qu’elle soit injuste: ne pas accorder les mêmes droits, les mêmes chances, le même pouvoir et liberté aux femmes qu’aux hommes.</a:t>
            </a:r>
          </a:p>
          <a:p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société est victimisante quand elle rend les femmes responsables des injustices qu’elles subissent et qu’elle ne laisse pas de place à la contestation et la remise en question.</a:t>
            </a: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3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-8-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QU</a:t>
            </a:r>
            <a:r>
              <a:rPr lang="fr-FR" dirty="0" smtClean="0">
                <a:solidFill>
                  <a:srgbClr val="9F1D4F"/>
                </a:solidFill>
                <a:latin typeface="Apple Casual"/>
                <a:cs typeface="Apple Casual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Bauhaus 93"/>
                <a:cs typeface="Bauhaus 93"/>
              </a:rPr>
              <a:t>Z</a:t>
            </a:r>
            <a:endParaRPr lang="fr-FR" dirty="0">
              <a:solidFill>
                <a:schemeClr val="bg1"/>
              </a:solidFill>
              <a:latin typeface="Bauhaus 93"/>
              <a:cs typeface="Bauhaus 93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5689601" cy="48203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Bauhaus 93"/>
                <a:cs typeface="Bauhaus 93"/>
              </a:rPr>
              <a:t>	</a:t>
            </a:r>
            <a:r>
              <a:rPr lang="fr-FR" sz="3613" dirty="0" smtClean="0">
                <a:solidFill>
                  <a:srgbClr val="000000"/>
                </a:solidFill>
                <a:latin typeface="Bauhaus 93"/>
                <a:cs typeface="Bauhaus 93"/>
              </a:rPr>
              <a:t>QUELLE EST LA DIFFÉRENCE D’UNE FEMME À L’AUTRE </a:t>
            </a:r>
            <a:r>
              <a:rPr lang="fr-FR" sz="3613" dirty="0" smtClean="0">
                <a:solidFill>
                  <a:srgbClr val="9F1D4F"/>
                </a:solidFill>
                <a:latin typeface="Bauhaus 93"/>
                <a:cs typeface="Bauhaus 93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résilience ou les forces personnelles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préparation, le nombre et la gravité des expériences de violence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réaction de l’entourage face aux expériences de violence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La pertinence des justifications des agresseurs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Toutes ces réponses</a:t>
            </a: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cs typeface="Bauhaus 93"/>
              </a:rPr>
              <a:t> </a:t>
            </a:r>
          </a:p>
        </p:txBody>
      </p:sp>
      <p:pic>
        <p:nvPicPr>
          <p:cNvPr id="4" name="Image 3" descr="dessin458V1.jpg"/>
          <p:cNvPicPr>
            <a:picLocks noChangeAspect="1"/>
          </p:cNvPicPr>
          <p:nvPr/>
        </p:nvPicPr>
        <p:blipFill>
          <a:blip r:embed="rId2"/>
          <a:srcRect l="14900"/>
          <a:stretch>
            <a:fillRect/>
          </a:stretch>
        </p:blipFill>
        <p:spPr>
          <a:xfrm>
            <a:off x="6604001" y="1735138"/>
            <a:ext cx="2256018" cy="40703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83445" y="6555536"/>
            <a:ext cx="750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latin typeface="+mj-lt"/>
                <a:cs typeface="Apple Symbols"/>
              </a:rPr>
              <a:t>© Diane Prud’homme</a:t>
            </a:r>
            <a:endParaRPr lang="fr-FR" sz="1400" i="1" dirty="0">
              <a:solidFill>
                <a:srgbClr val="000000"/>
              </a:solidFill>
              <a:latin typeface="+mj-lt"/>
              <a:cs typeface="Apple Symbol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5444" y="653344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-9-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toile-araignee-hallow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25" y="503238"/>
            <a:ext cx="1173180" cy="1191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01" y="503238"/>
            <a:ext cx="1069100" cy="123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2743</TotalTime>
  <Words>2062</Words>
  <Application>Microsoft Macintosh PowerPoint</Application>
  <PresentationFormat>Présentation à l'écran (4:3)</PresentationFormat>
  <Paragraphs>230</Paragraphs>
  <Slides>20</Slides>
  <Notes>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Encrier</vt:lpstr>
      <vt:lpstr>                          IMPACT  de la VIOLENCE  sur le POUVOIR </vt:lpstr>
      <vt:lpstr>OBJECTIFS de L’ATELIER</vt:lpstr>
      <vt:lpstr>QUIZ</vt:lpstr>
      <vt:lpstr>QUIZ : Réponse 2 : Elle lui enlève son pouvoir même si toutes ces réponses pourraient être possibles</vt:lpstr>
      <vt:lpstr>QUIZ</vt:lpstr>
      <vt:lpstr>QUIZ : Réponse 1: un processus de victimisation</vt:lpstr>
      <vt:lpstr>QUIZ</vt:lpstr>
      <vt:lpstr>QUIZ : Réponse 3 : La femme est socialisée à l’impuissance</vt:lpstr>
      <vt:lpstr>QUIZ</vt:lpstr>
      <vt:lpstr>QUIZ : Réponse 5: Toutes ces réponses</vt:lpstr>
      <vt:lpstr>Les ÉTAPES de DÉVICTIMISATION</vt:lpstr>
      <vt:lpstr>L’HISTOIRE DE MAYA</vt:lpstr>
      <vt:lpstr>La RECONNAISSANCE de la VICTIMISATION de MAYA</vt:lpstr>
      <vt:lpstr>Les FORCES PERSONNELLES de MAYA</vt:lpstr>
      <vt:lpstr>LaTOILE de l’IMPUISSANCE</vt:lpstr>
      <vt:lpstr>La CONSTRUCTION de la TOILE de MAYA</vt:lpstr>
      <vt:lpstr>L’INTERVENTION en DÉVICTIMISATION</vt:lpstr>
      <vt:lpstr>L’INTERVENTION en DÉVICTIMISATION</vt:lpstr>
      <vt:lpstr>Le PROCESSUS de DÉVICTIMISATION</vt:lpstr>
      <vt:lpstr>Diapositive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乩歫椠䱡畳椀㸲㻸ꔿ㌋䬮ꍰ䞮誀圇짗꾬钒붤鏊꣊㥊揤鞁</dc:creator>
  <cp:lastModifiedBy>乩歫椠䱡畳椀㸲㻸ꔿ㌋䬮ꍰ䞮誀圇짗꾬钒붤鏊꣊㥊揤鞁</cp:lastModifiedBy>
  <cp:revision>46</cp:revision>
  <dcterms:created xsi:type="dcterms:W3CDTF">2015-04-13T18:18:21Z</dcterms:created>
  <dcterms:modified xsi:type="dcterms:W3CDTF">2015-04-13T18:51:18Z</dcterms:modified>
</cp:coreProperties>
</file>